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3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84" r:id="rId14"/>
    <p:sldId id="268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80" r:id="rId25"/>
    <p:sldId id="281" r:id="rId26"/>
    <p:sldId id="282" r:id="rId27"/>
    <p:sldId id="283" r:id="rId28"/>
    <p:sldId id="285" r:id="rId29"/>
  </p:sldIdLst>
  <p:sldSz cx="14630400" cy="8229600"/>
  <p:notesSz cx="8229600" cy="14630400"/>
  <p:embeddedFontLst>
    <p:embeddedFont>
      <p:font typeface="나눔고딕" panose="020D0604000000000000" pitchFamily="50" charset="-127"/>
      <p:regular r:id="rId31"/>
      <p:bold r:id="rId32"/>
    </p:embeddedFont>
    <p:embeddedFont>
      <p:font typeface="Consolas" panose="020B0609020204030204" pitchFamily="49" charset="0"/>
      <p:regular r:id="rId33"/>
      <p:bold r:id="rId34"/>
      <p:italic r:id="rId35"/>
      <p:boldItalic r:id="rId36"/>
    </p:embeddedFont>
    <p:embeddedFont>
      <p:font typeface="Consolas Bold" panose="020B0709020204030204" pitchFamily="49" charset="0"/>
      <p:bold r:id="rId3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82" d="100"/>
          <a:sy n="82" d="100"/>
        </p:scale>
        <p:origin x="126" y="5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6197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433ED8-1202-3FED-AA0C-CA35B23DE9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1B66916-21B8-8DCC-97C3-3E1E7A03C6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22ED825-7BEF-D1ED-64ED-6EBCA19B57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C66363-EF3A-1A22-AA5E-5A0CEB90F83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9259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497104"/>
            <a:ext cx="6783229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ko-KR" altLang="en-US" sz="3900" b="1" dirty="0" err="1">
                <a:solidFill>
                  <a:srgbClr val="000000"/>
                </a:solidFill>
                <a:latin typeface="Nanum Gothic Bold" pitchFamily="34" charset="0"/>
                <a:ea typeface="Nanum Gothic Bold" pitchFamily="34" charset="-122"/>
                <a:cs typeface="Nanum Gothic Bold" pitchFamily="34" charset="-120"/>
              </a:rPr>
              <a:t>라마인덱스</a:t>
            </a:r>
            <a:r>
              <a:rPr lang="en-US" altLang="ko-KR" sz="3900" b="1" dirty="0">
                <a:solidFill>
                  <a:srgbClr val="000000"/>
                </a:solidFill>
                <a:latin typeface="Nanum Gothic Bold" pitchFamily="34" charset="0"/>
                <a:ea typeface="Nanum Gothic Bold" pitchFamily="34" charset="-122"/>
                <a:cs typeface="Nanum Gothic Bold" pitchFamily="34" charset="-120"/>
              </a:rPr>
              <a:t>(LLAMA INDEX) </a:t>
            </a:r>
            <a:r>
              <a:rPr lang="ko-KR" altLang="en-US" sz="3900" b="1" dirty="0">
                <a:solidFill>
                  <a:srgbClr val="000000"/>
                </a:solidFill>
                <a:latin typeface="Nanum Gothic Bold" pitchFamily="34" charset="0"/>
                <a:ea typeface="Nanum Gothic Bold" pitchFamily="34" charset="-122"/>
                <a:cs typeface="Nanum Gothic Bold" pitchFamily="34" charset="-120"/>
              </a:rPr>
              <a:t>활용 실습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6280190" y="4414838"/>
            <a:ext cx="75564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383838"/>
                </a:solidFill>
                <a:latin typeface="Nanum Gothic Bold" pitchFamily="34" charset="0"/>
                <a:ea typeface="Nanum Gothic Bold" pitchFamily="34" charset="-122"/>
                <a:cs typeface="Nanum Gothic Bold" pitchFamily="34" charset="-120"/>
              </a:rPr>
              <a:t>중급 과정 (2일, 총 12시간) </a:t>
            </a:r>
          </a:p>
          <a:p>
            <a:pPr marL="0" indent="0" algn="l">
              <a:lnSpc>
                <a:spcPts val="2500"/>
              </a:lnSpc>
              <a:buNone/>
            </a:pPr>
            <a:endParaRPr lang="en-US" sz="1550" b="1" dirty="0">
              <a:solidFill>
                <a:srgbClr val="383838"/>
              </a:solidFill>
              <a:latin typeface="Nanum Gothic Bold" pitchFamily="34" charset="0"/>
              <a:ea typeface="Nanum Gothic Bold" pitchFamily="34" charset="-122"/>
            </a:endParaRPr>
          </a:p>
          <a:p>
            <a:pPr marL="0" indent="0" algn="l">
              <a:lnSpc>
                <a:spcPts val="2500"/>
              </a:lnSpc>
              <a:buNone/>
            </a:pPr>
            <a:r>
              <a:rPr lang="ko-KR" altLang="en-US" sz="1550" b="1" dirty="0">
                <a:solidFill>
                  <a:srgbClr val="383838"/>
                </a:solidFill>
                <a:latin typeface="Nanum Gothic Bold" pitchFamily="34" charset="0"/>
              </a:rPr>
              <a:t>강사 </a:t>
            </a:r>
            <a:r>
              <a:rPr lang="en-US" altLang="ko-KR" sz="1550" b="1" dirty="0">
                <a:solidFill>
                  <a:srgbClr val="383838"/>
                </a:solidFill>
                <a:latin typeface="Nanum Gothic Bold" pitchFamily="34" charset="0"/>
              </a:rPr>
              <a:t>: </a:t>
            </a:r>
            <a:r>
              <a:rPr lang="ko-KR" altLang="en-US" sz="1550" b="1" dirty="0" err="1">
                <a:solidFill>
                  <a:srgbClr val="383838"/>
                </a:solidFill>
                <a:latin typeface="Nanum Gothic Bold" pitchFamily="34" charset="0"/>
              </a:rPr>
              <a:t>닥터윌</a:t>
            </a:r>
            <a:r>
              <a:rPr lang="ko-KR" altLang="en-US" sz="1550" b="1" dirty="0">
                <a:solidFill>
                  <a:srgbClr val="383838"/>
                </a:solidFill>
                <a:latin typeface="Nanum Gothic Bold" pitchFamily="34" charset="0"/>
              </a:rPr>
              <a:t> 양진욱 </a:t>
            </a:r>
            <a:endParaRPr lang="en-US" sz="1550" dirty="0"/>
          </a:p>
        </p:txBody>
      </p:sp>
      <p:pic>
        <p:nvPicPr>
          <p:cNvPr id="6" name="그림 5" descr="스케치, 안경, 그림, 일러스트레이션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2C32ABF-5BE8-AC54-ECF6-53D13DDBEE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23543" y="5848046"/>
            <a:ext cx="1533525" cy="153352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878681"/>
            <a:ext cx="496181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0000"/>
                </a:solidFill>
                <a:latin typeface="Nanum Gothic Bold" pitchFamily="34" charset="0"/>
                <a:ea typeface="Nanum Gothic Bold" pitchFamily="34" charset="-122"/>
                <a:cs typeface="Nanum Gothic Bold" pitchFamily="34" charset="-120"/>
              </a:rPr>
              <a:t>실습: 데이터 로딩</a:t>
            </a:r>
            <a:endParaRPr lang="en-US" sz="3900" dirty="0"/>
          </a:p>
        </p:txBody>
      </p:sp>
      <p:sp>
        <p:nvSpPr>
          <p:cNvPr id="4" name="Shape 1"/>
          <p:cNvSpPr/>
          <p:nvPr/>
        </p:nvSpPr>
        <p:spPr>
          <a:xfrm>
            <a:off x="6280190" y="1796415"/>
            <a:ext cx="7556421" cy="3155513"/>
          </a:xfrm>
          <a:prstGeom prst="roundRect">
            <a:avLst>
              <a:gd name="adj" fmla="val 2642"/>
            </a:avLst>
          </a:prstGeom>
          <a:solidFill>
            <a:srgbClr val="F2F2F2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5" name="Shape 2"/>
          <p:cNvSpPr/>
          <p:nvPr/>
        </p:nvSpPr>
        <p:spPr>
          <a:xfrm>
            <a:off x="6270307" y="1796415"/>
            <a:ext cx="7576185" cy="3155513"/>
          </a:xfrm>
          <a:prstGeom prst="roundRect">
            <a:avLst>
              <a:gd name="adj" fmla="val 943"/>
            </a:avLst>
          </a:prstGeom>
          <a:solidFill>
            <a:srgbClr val="F2F2F2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6" name="Text 3"/>
          <p:cNvSpPr/>
          <p:nvPr/>
        </p:nvSpPr>
        <p:spPr>
          <a:xfrm>
            <a:off x="6468666" y="1945243"/>
            <a:ext cx="7179469" cy="28578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500"/>
              </a:lnSpc>
            </a:pPr>
            <a:endParaRPr lang="en-US" sz="1550" b="1" dirty="0">
              <a:solidFill>
                <a:srgbClr val="383838"/>
              </a:solidFill>
              <a:latin typeface="Consolas Bold" pitchFamily="34" charset="0"/>
              <a:ea typeface="Consolas Bold" pitchFamily="34" charset="-122"/>
              <a:cs typeface="Consolas Bold" pitchFamily="34" charset="-120"/>
            </a:endParaRPr>
          </a:p>
          <a:p>
            <a:pPr>
              <a:lnSpc>
                <a:spcPts val="2500"/>
              </a:lnSpc>
            </a:pPr>
            <a:r>
              <a:rPr lang="en-US" sz="1550" b="1" dirty="0">
                <a:solidFill>
                  <a:srgbClr val="383838"/>
                </a:solidFill>
                <a:latin typeface="Consolas Bold" pitchFamily="34" charset="0"/>
                <a:ea typeface="Consolas Bold" pitchFamily="34" charset="-122"/>
                <a:cs typeface="Consolas Bold" pitchFamily="34" charset="-120"/>
              </a:rPr>
              <a:t>from </a:t>
            </a:r>
            <a:r>
              <a:rPr lang="en-US" sz="1550" b="1" dirty="0" err="1">
                <a:solidFill>
                  <a:srgbClr val="383838"/>
                </a:solidFill>
                <a:latin typeface="Consolas Bold" pitchFamily="34" charset="0"/>
                <a:ea typeface="Consolas Bold" pitchFamily="34" charset="-122"/>
                <a:cs typeface="Consolas Bold" pitchFamily="34" charset="-120"/>
              </a:rPr>
              <a:t>llama_index.core</a:t>
            </a:r>
            <a:r>
              <a:rPr lang="en-US" sz="1550" b="1" dirty="0">
                <a:solidFill>
                  <a:srgbClr val="383838"/>
                </a:solidFill>
                <a:latin typeface="Consolas Bold" pitchFamily="34" charset="0"/>
                <a:ea typeface="Consolas Bold" pitchFamily="34" charset="-122"/>
                <a:cs typeface="Consolas Bold" pitchFamily="34" charset="-120"/>
              </a:rPr>
              <a:t> import </a:t>
            </a:r>
            <a:r>
              <a:rPr lang="en-US" sz="1550" b="1" dirty="0" err="1">
                <a:solidFill>
                  <a:srgbClr val="383838"/>
                </a:solidFill>
                <a:latin typeface="Consolas Bold" pitchFamily="34" charset="0"/>
                <a:ea typeface="Consolas Bold" pitchFamily="34" charset="-122"/>
                <a:cs typeface="Consolas Bold" pitchFamily="34" charset="-120"/>
              </a:rPr>
              <a:t>SimpleDirectoryReader</a:t>
            </a:r>
            <a:r>
              <a:rPr lang="en-US" sz="1550" b="1" dirty="0">
                <a:solidFill>
                  <a:srgbClr val="383838"/>
                </a:solidFill>
                <a:latin typeface="Consolas Bold" pitchFamily="34" charset="0"/>
                <a:ea typeface="Consolas Bold" pitchFamily="34" charset="-122"/>
                <a:cs typeface="Consolas Bold" pitchFamily="34" charset="-120"/>
              </a:rPr>
              <a:t>, </a:t>
            </a:r>
            <a:r>
              <a:rPr lang="en-US" sz="1550" b="1" dirty="0" err="1">
                <a:solidFill>
                  <a:srgbClr val="383838"/>
                </a:solidFill>
                <a:latin typeface="Consolas Bold" pitchFamily="34" charset="0"/>
                <a:ea typeface="Consolas Bold" pitchFamily="34" charset="-122"/>
                <a:cs typeface="Consolas Bold" pitchFamily="34" charset="-120"/>
              </a:rPr>
              <a:t>VectorStoreIndex</a:t>
            </a:r>
            <a:endParaRPr lang="en-US" sz="1550" b="1" dirty="0">
              <a:solidFill>
                <a:srgbClr val="383838"/>
              </a:solidFill>
              <a:latin typeface="Consolas Bold" pitchFamily="34" charset="0"/>
              <a:ea typeface="Consolas Bold" pitchFamily="34" charset="-122"/>
              <a:cs typeface="Consolas Bold" pitchFamily="34" charset="-120"/>
            </a:endParaRPr>
          </a:p>
          <a:p>
            <a:pPr>
              <a:lnSpc>
                <a:spcPts val="2500"/>
              </a:lnSpc>
            </a:pPr>
            <a:endParaRPr lang="en-US" sz="1550" b="1" dirty="0">
              <a:solidFill>
                <a:srgbClr val="383838"/>
              </a:solidFill>
              <a:latin typeface="Consolas Bold" pitchFamily="34" charset="0"/>
              <a:ea typeface="Consolas Bold" pitchFamily="34" charset="-122"/>
              <a:cs typeface="Consolas Bold" pitchFamily="34" charset="-120"/>
            </a:endParaRPr>
          </a:p>
          <a:p>
            <a:pPr>
              <a:lnSpc>
                <a:spcPts val="2500"/>
              </a:lnSpc>
            </a:pPr>
            <a:r>
              <a:rPr lang="en-US" sz="1550" b="1" dirty="0">
                <a:solidFill>
                  <a:srgbClr val="383838"/>
                </a:solidFill>
                <a:latin typeface="Consolas Bold" pitchFamily="34" charset="0"/>
                <a:ea typeface="Consolas Bold" pitchFamily="34" charset="-122"/>
                <a:cs typeface="Consolas Bold" pitchFamily="34" charset="-120"/>
              </a:rPr>
              <a:t># data/txt </a:t>
            </a:r>
            <a:r>
              <a:rPr lang="ko-KR" altLang="en-US" sz="1550" b="1" dirty="0">
                <a:solidFill>
                  <a:srgbClr val="383838"/>
                </a:solidFill>
                <a:latin typeface="Consolas Bold" pitchFamily="34" charset="0"/>
                <a:ea typeface="Consolas Bold" pitchFamily="34" charset="-122"/>
                <a:cs typeface="Consolas Bold" pitchFamily="34" charset="-120"/>
              </a:rPr>
              <a:t>폴더에 있는 문서를 모두 </a:t>
            </a:r>
            <a:r>
              <a:rPr lang="ko-KR" altLang="en-US" sz="1550" b="1" dirty="0" err="1">
                <a:solidFill>
                  <a:srgbClr val="383838"/>
                </a:solidFill>
                <a:latin typeface="Consolas Bold" pitchFamily="34" charset="0"/>
                <a:ea typeface="Consolas Bold" pitchFamily="34" charset="-122"/>
                <a:cs typeface="Consolas Bold" pitchFamily="34" charset="-120"/>
              </a:rPr>
              <a:t>로드합니다</a:t>
            </a:r>
            <a:r>
              <a:rPr lang="en-US" altLang="ko-KR" sz="1550" b="1" dirty="0">
                <a:solidFill>
                  <a:srgbClr val="383838"/>
                </a:solidFill>
                <a:latin typeface="Consolas Bold" pitchFamily="34" charset="0"/>
                <a:ea typeface="Consolas Bold" pitchFamily="34" charset="-122"/>
                <a:cs typeface="Consolas Bold" pitchFamily="34" charset="-120"/>
              </a:rPr>
              <a:t>.</a:t>
            </a:r>
          </a:p>
          <a:p>
            <a:pPr>
              <a:lnSpc>
                <a:spcPts val="2500"/>
              </a:lnSpc>
            </a:pPr>
            <a:r>
              <a:rPr lang="en-US" sz="1550" b="1" dirty="0">
                <a:solidFill>
                  <a:srgbClr val="383838"/>
                </a:solidFill>
                <a:latin typeface="Consolas Bold" pitchFamily="34" charset="0"/>
                <a:ea typeface="Consolas Bold" pitchFamily="34" charset="-122"/>
                <a:cs typeface="Consolas Bold" pitchFamily="34" charset="-120"/>
              </a:rPr>
              <a:t>docs = </a:t>
            </a:r>
            <a:r>
              <a:rPr lang="en-US" sz="1550" b="1" dirty="0" err="1">
                <a:solidFill>
                  <a:srgbClr val="383838"/>
                </a:solidFill>
                <a:latin typeface="Consolas Bold" pitchFamily="34" charset="0"/>
                <a:ea typeface="Consolas Bold" pitchFamily="34" charset="-122"/>
                <a:cs typeface="Consolas Bold" pitchFamily="34" charset="-120"/>
              </a:rPr>
              <a:t>SimpleDirectoryReader</a:t>
            </a:r>
            <a:r>
              <a:rPr lang="en-US" sz="1550" b="1" dirty="0">
                <a:solidFill>
                  <a:srgbClr val="383838"/>
                </a:solidFill>
                <a:latin typeface="Consolas Bold" pitchFamily="34" charset="0"/>
                <a:ea typeface="Consolas Bold" pitchFamily="34" charset="-122"/>
                <a:cs typeface="Consolas Bold" pitchFamily="34" charset="-120"/>
              </a:rPr>
              <a:t>('./data/txt').</a:t>
            </a:r>
            <a:r>
              <a:rPr lang="en-US" sz="1550" b="1" dirty="0" err="1">
                <a:solidFill>
                  <a:srgbClr val="383838"/>
                </a:solidFill>
                <a:latin typeface="Consolas Bold" pitchFamily="34" charset="0"/>
                <a:ea typeface="Consolas Bold" pitchFamily="34" charset="-122"/>
                <a:cs typeface="Consolas Bold" pitchFamily="34" charset="-120"/>
              </a:rPr>
              <a:t>load_data</a:t>
            </a:r>
            <a:r>
              <a:rPr lang="en-US" sz="1550" b="1" dirty="0">
                <a:solidFill>
                  <a:srgbClr val="383838"/>
                </a:solidFill>
                <a:latin typeface="Consolas Bold" pitchFamily="34" charset="0"/>
                <a:ea typeface="Consolas Bold" pitchFamily="34" charset="-122"/>
                <a:cs typeface="Consolas Bold" pitchFamily="34" charset="-120"/>
              </a:rPr>
              <a:t>()</a:t>
            </a:r>
          </a:p>
          <a:p>
            <a:pPr>
              <a:lnSpc>
                <a:spcPts val="2500"/>
              </a:lnSpc>
            </a:pPr>
            <a:endParaRPr lang="en-US" sz="1550" b="1" dirty="0">
              <a:solidFill>
                <a:srgbClr val="383838"/>
              </a:solidFill>
              <a:latin typeface="Consolas Bold" pitchFamily="34" charset="0"/>
              <a:ea typeface="Consolas Bold" pitchFamily="34" charset="-122"/>
              <a:cs typeface="Consolas Bold" pitchFamily="34" charset="-120"/>
            </a:endParaRPr>
          </a:p>
          <a:p>
            <a:pPr>
              <a:lnSpc>
                <a:spcPts val="2500"/>
              </a:lnSpc>
            </a:pPr>
            <a:r>
              <a:rPr lang="en-US" sz="1550" b="1" dirty="0">
                <a:solidFill>
                  <a:srgbClr val="383838"/>
                </a:solidFill>
                <a:latin typeface="Consolas Bold" pitchFamily="34" charset="0"/>
                <a:ea typeface="Consolas Bold" pitchFamily="34" charset="-122"/>
                <a:cs typeface="Consolas Bold" pitchFamily="34" charset="-120"/>
              </a:rPr>
              <a:t># </a:t>
            </a:r>
            <a:r>
              <a:rPr lang="ko-KR" altLang="en-US" sz="1550" b="1" dirty="0">
                <a:solidFill>
                  <a:srgbClr val="383838"/>
                </a:solidFill>
                <a:latin typeface="Consolas Bold" pitchFamily="34" charset="0"/>
                <a:ea typeface="Consolas Bold" pitchFamily="34" charset="-122"/>
                <a:cs typeface="Consolas Bold" pitchFamily="34" charset="-120"/>
              </a:rPr>
              <a:t>문서 개수를 출력합니다</a:t>
            </a:r>
            <a:r>
              <a:rPr lang="en-US" altLang="ko-KR" sz="1550" b="1" dirty="0">
                <a:solidFill>
                  <a:srgbClr val="383838"/>
                </a:solidFill>
                <a:latin typeface="Consolas Bold" pitchFamily="34" charset="0"/>
                <a:ea typeface="Consolas Bold" pitchFamily="34" charset="-122"/>
                <a:cs typeface="Consolas Bold" pitchFamily="34" charset="-120"/>
              </a:rPr>
              <a:t>.</a:t>
            </a:r>
          </a:p>
          <a:p>
            <a:pPr>
              <a:lnSpc>
                <a:spcPts val="2500"/>
              </a:lnSpc>
            </a:pPr>
            <a:r>
              <a:rPr lang="en-US" sz="1550" b="1" dirty="0">
                <a:solidFill>
                  <a:srgbClr val="383838"/>
                </a:solidFill>
                <a:latin typeface="Consolas Bold" pitchFamily="34" charset="0"/>
                <a:ea typeface="Consolas Bold" pitchFamily="34" charset="-122"/>
                <a:cs typeface="Consolas Bold" pitchFamily="34" charset="-120"/>
              </a:rPr>
              <a:t>print('docs:', </a:t>
            </a:r>
            <a:r>
              <a:rPr lang="en-US" sz="1550" b="1" dirty="0" err="1">
                <a:solidFill>
                  <a:srgbClr val="383838"/>
                </a:solidFill>
                <a:latin typeface="Consolas Bold" pitchFamily="34" charset="0"/>
                <a:ea typeface="Consolas Bold" pitchFamily="34" charset="-122"/>
                <a:cs typeface="Consolas Bold" pitchFamily="34" charset="-120"/>
              </a:rPr>
              <a:t>len</a:t>
            </a:r>
            <a:r>
              <a:rPr lang="en-US" sz="1550" b="1" dirty="0">
                <a:solidFill>
                  <a:srgbClr val="383838"/>
                </a:solidFill>
                <a:latin typeface="Consolas Bold" pitchFamily="34" charset="0"/>
                <a:ea typeface="Consolas Bold" pitchFamily="34" charset="-122"/>
                <a:cs typeface="Consolas Bold" pitchFamily="34" charset="-120"/>
              </a:rPr>
              <a:t>(docs))</a:t>
            </a:r>
          </a:p>
          <a:p>
            <a:pPr>
              <a:lnSpc>
                <a:spcPts val="2500"/>
              </a:lnSpc>
            </a:pPr>
            <a:endParaRPr lang="en-US" sz="1550" b="1" dirty="0">
              <a:solidFill>
                <a:srgbClr val="383838"/>
              </a:solidFill>
              <a:latin typeface="Consolas Bold" pitchFamily="34" charset="0"/>
            </a:endParaRPr>
          </a:p>
          <a:p>
            <a:pPr>
              <a:lnSpc>
                <a:spcPts val="2500"/>
              </a:lnSpc>
            </a:pP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6280190" y="5175171"/>
            <a:ext cx="75564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383838"/>
                </a:solidFill>
                <a:latin typeface="Nanum Gothic Bold" pitchFamily="34" charset="0"/>
                <a:ea typeface="Nanum Gothic Bold" pitchFamily="34" charset="-122"/>
                <a:cs typeface="Nanum Gothic Bold" pitchFamily="34" charset="-120"/>
              </a:rPr>
              <a:t>SimpleDirectoryReader는 지정된 디렉토리에서 지원되는 모든 문서 형식을 </a:t>
            </a:r>
            <a:r>
              <a:rPr lang="en-US" sz="1550" b="1" dirty="0" err="1">
                <a:solidFill>
                  <a:srgbClr val="383838"/>
                </a:solidFill>
                <a:latin typeface="Nanum Gothic Bold" pitchFamily="34" charset="0"/>
                <a:ea typeface="Nanum Gothic Bold" pitchFamily="34" charset="-122"/>
                <a:cs typeface="Nanum Gothic Bold" pitchFamily="34" charset="-120"/>
              </a:rPr>
              <a:t>자동으로</a:t>
            </a:r>
            <a:r>
              <a:rPr lang="en-US" sz="1550" b="1" dirty="0">
                <a:solidFill>
                  <a:srgbClr val="383838"/>
                </a:solidFill>
                <a:latin typeface="Nanum Gothic Bold" pitchFamily="34" charset="0"/>
                <a:ea typeface="Nanum Gothic Bold" pitchFamily="34" charset="-122"/>
                <a:cs typeface="Nanum Gothic Bold" pitchFamily="34" charset="-120"/>
              </a:rPr>
              <a:t>      </a:t>
            </a:r>
            <a:r>
              <a:rPr lang="en-US" sz="1550" b="1" dirty="0" err="1">
                <a:solidFill>
                  <a:srgbClr val="383838"/>
                </a:solidFill>
                <a:latin typeface="Nanum Gothic Bold" pitchFamily="34" charset="0"/>
                <a:ea typeface="Nanum Gothic Bold" pitchFamily="34" charset="-122"/>
                <a:cs typeface="Nanum Gothic Bold" pitchFamily="34" charset="-120"/>
              </a:rPr>
              <a:t>로드합니다</a:t>
            </a:r>
            <a:r>
              <a:rPr lang="en-US" sz="1550" b="1" dirty="0">
                <a:solidFill>
                  <a:srgbClr val="383838"/>
                </a:solidFill>
                <a:latin typeface="Nanum Gothic Bold" pitchFamily="34" charset="0"/>
                <a:ea typeface="Nanum Gothic Bold" pitchFamily="34" charset="-122"/>
                <a:cs typeface="Nanum Gothic Bold" pitchFamily="34" charset="-120"/>
              </a:rPr>
              <a:t>. recursive=True 옵션을 사용하면 하위 폴더의 문서까지 모두 로드합니다.</a:t>
            </a:r>
            <a:endParaRPr lang="en-US" sz="1550" dirty="0"/>
          </a:p>
        </p:txBody>
      </p:sp>
      <p:sp>
        <p:nvSpPr>
          <p:cNvPr id="8" name="Text 5"/>
          <p:cNvSpPr/>
          <p:nvPr/>
        </p:nvSpPr>
        <p:spPr>
          <a:xfrm>
            <a:off x="6280190" y="6107906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Nanum Gothic Bold" pitchFamily="34" charset="0"/>
                <a:ea typeface="Nanum Gothic Bold" pitchFamily="34" charset="-122"/>
                <a:cs typeface="Nanum Gothic Bold" pitchFamily="34" charset="-120"/>
              </a:rPr>
              <a:t>문서 메타데이터 확인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6280190" y="6715720"/>
            <a:ext cx="75564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383838"/>
                </a:solidFill>
                <a:latin typeface="Nanum Gothic Bold" pitchFamily="34" charset="0"/>
                <a:ea typeface="Nanum Gothic Bold" pitchFamily="34" charset="-122"/>
                <a:cs typeface="Nanum Gothic Bold" pitchFamily="34" charset="-120"/>
              </a:rPr>
              <a:t>로드된 문서는 텍스트 내용뿐만 아니라 파일명, 파일 경로, 생성 날짜 등의 메타데이터도 함께 저장됩니다. 이 메타데이터는 검색 결과에 출처 정보를 제공하는 데 유용합니다.</a:t>
            </a:r>
            <a:endParaRPr lang="en-US" sz="155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9BEF57-7BF4-6554-7D95-1ACEA50C9C67}"/>
              </a:ext>
            </a:extLst>
          </p:cNvPr>
          <p:cNvSpPr txBox="1"/>
          <p:nvPr/>
        </p:nvSpPr>
        <p:spPr>
          <a:xfrm>
            <a:off x="6270307" y="1419377"/>
            <a:ext cx="7315200" cy="3921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500"/>
              </a:lnSpc>
            </a:pPr>
            <a:r>
              <a:rPr lang="en-US" altLang="ko-KR" sz="1800" b="1" dirty="0">
                <a:solidFill>
                  <a:srgbClr val="383838"/>
                </a:solidFill>
                <a:latin typeface="Consolas Bold" pitchFamily="34" charset="0"/>
                <a:ea typeface="Consolas Bold" pitchFamily="34" charset="-122"/>
                <a:cs typeface="Consolas Bold" pitchFamily="34" charset="-120"/>
              </a:rPr>
              <a:t>01_quickstart_annotated.ipynb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32629"/>
            <a:ext cx="496181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0000"/>
                </a:solidFill>
                <a:latin typeface="Nanum Gothic Bold" pitchFamily="34" charset="0"/>
                <a:ea typeface="Nanum Gothic Bold" pitchFamily="34" charset="-122"/>
                <a:cs typeface="Nanum Gothic Bold" pitchFamily="34" charset="-120"/>
              </a:rPr>
              <a:t>인덱싱(Indexing)</a:t>
            </a:r>
            <a:endParaRPr lang="en-US" sz="3900" dirty="0"/>
          </a:p>
        </p:txBody>
      </p:sp>
      <p:sp>
        <p:nvSpPr>
          <p:cNvPr id="3" name="Shape 1"/>
          <p:cNvSpPr/>
          <p:nvPr/>
        </p:nvSpPr>
        <p:spPr>
          <a:xfrm>
            <a:off x="793790" y="1950363"/>
            <a:ext cx="13042821" cy="3155513"/>
          </a:xfrm>
          <a:prstGeom prst="roundRect">
            <a:avLst>
              <a:gd name="adj" fmla="val 2642"/>
            </a:avLst>
          </a:prstGeom>
          <a:solidFill>
            <a:srgbClr val="F2F2F2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4" name="Shape 2"/>
          <p:cNvSpPr/>
          <p:nvPr/>
        </p:nvSpPr>
        <p:spPr>
          <a:xfrm>
            <a:off x="783908" y="1950363"/>
            <a:ext cx="13062585" cy="3155513"/>
          </a:xfrm>
          <a:prstGeom prst="roundRect">
            <a:avLst>
              <a:gd name="adj" fmla="val 943"/>
            </a:avLst>
          </a:prstGeom>
          <a:solidFill>
            <a:srgbClr val="F2F2F2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5" name="Text 3"/>
          <p:cNvSpPr/>
          <p:nvPr/>
        </p:nvSpPr>
        <p:spPr>
          <a:xfrm>
            <a:off x="982266" y="2099191"/>
            <a:ext cx="12665869" cy="28578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383838"/>
                </a:solidFill>
                <a:highlight>
                  <a:srgbClr val="F2F2F2"/>
                </a:highlight>
                <a:latin typeface="Consolas Bold" pitchFamily="34" charset="0"/>
                <a:ea typeface="Consolas Bold" pitchFamily="34" charset="-122"/>
                <a:cs typeface="Consolas Bold" pitchFamily="34" charset="-120"/>
              </a:rPr>
              <a:t># </a:t>
            </a:r>
            <a:r>
              <a:rPr lang="en-US" sz="1550" b="1" dirty="0" err="1">
                <a:solidFill>
                  <a:srgbClr val="383838"/>
                </a:solidFill>
                <a:highlight>
                  <a:srgbClr val="F2F2F2"/>
                </a:highlight>
                <a:latin typeface="Consolas Bold" pitchFamily="34" charset="0"/>
                <a:ea typeface="Consolas Bold" pitchFamily="34" charset="-122"/>
                <a:cs typeface="Consolas Bold" pitchFamily="34" charset="-120"/>
              </a:rPr>
              <a:t>VectorStoreIndex</a:t>
            </a:r>
            <a:r>
              <a:rPr lang="ko-KR" altLang="en-US" sz="1550" b="1" dirty="0">
                <a:solidFill>
                  <a:srgbClr val="383838"/>
                </a:solidFill>
                <a:highlight>
                  <a:srgbClr val="F2F2F2"/>
                </a:highlight>
                <a:latin typeface="Consolas Bold" pitchFamily="34" charset="0"/>
                <a:ea typeface="Consolas Bold" pitchFamily="34" charset="-122"/>
                <a:cs typeface="Consolas Bold" pitchFamily="34" charset="-120"/>
              </a:rPr>
              <a:t>를 사용해 문서 인덱스를 생성합니다</a:t>
            </a:r>
            <a:r>
              <a:rPr lang="en-US" altLang="ko-KR" sz="1550" b="1" dirty="0">
                <a:solidFill>
                  <a:srgbClr val="383838"/>
                </a:solidFill>
                <a:highlight>
                  <a:srgbClr val="F2F2F2"/>
                </a:highlight>
                <a:latin typeface="Consolas Bold" pitchFamily="34" charset="0"/>
                <a:ea typeface="Consolas Bold" pitchFamily="34" charset="-122"/>
                <a:cs typeface="Consolas Bold" pitchFamily="34" charset="-120"/>
              </a:rPr>
              <a:t>.</a:t>
            </a:r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383838"/>
                </a:solidFill>
                <a:highlight>
                  <a:srgbClr val="F2F2F2"/>
                </a:highlight>
                <a:latin typeface="Consolas Bold" pitchFamily="34" charset="0"/>
                <a:ea typeface="Consolas Bold" pitchFamily="34" charset="-122"/>
                <a:cs typeface="Consolas Bold" pitchFamily="34" charset="-120"/>
              </a:rPr>
              <a:t>index = </a:t>
            </a:r>
            <a:r>
              <a:rPr lang="en-US" sz="1550" b="1" dirty="0" err="1">
                <a:solidFill>
                  <a:srgbClr val="383838"/>
                </a:solidFill>
                <a:highlight>
                  <a:srgbClr val="F2F2F2"/>
                </a:highlight>
                <a:latin typeface="Consolas Bold" pitchFamily="34" charset="0"/>
                <a:ea typeface="Consolas Bold" pitchFamily="34" charset="-122"/>
                <a:cs typeface="Consolas Bold" pitchFamily="34" charset="-120"/>
              </a:rPr>
              <a:t>VectorStoreIndex.from_documents</a:t>
            </a:r>
            <a:r>
              <a:rPr lang="en-US" sz="1550" b="1" dirty="0">
                <a:solidFill>
                  <a:srgbClr val="383838"/>
                </a:solidFill>
                <a:highlight>
                  <a:srgbClr val="F2F2F2"/>
                </a:highlight>
                <a:latin typeface="Consolas Bold" pitchFamily="34" charset="0"/>
                <a:ea typeface="Consolas Bold" pitchFamily="34" charset="-122"/>
                <a:cs typeface="Consolas Bold" pitchFamily="34" charset="-120"/>
              </a:rPr>
              <a:t>(docs)</a:t>
            </a:r>
          </a:p>
          <a:p>
            <a:pPr marL="0" indent="0" algn="l">
              <a:lnSpc>
                <a:spcPts val="2500"/>
              </a:lnSpc>
              <a:buNone/>
            </a:pPr>
            <a:endParaRPr lang="en-US" sz="1550" b="1" dirty="0">
              <a:solidFill>
                <a:srgbClr val="383838"/>
              </a:solidFill>
              <a:highlight>
                <a:srgbClr val="F2F2F2"/>
              </a:highlight>
              <a:latin typeface="Consolas Bold" pitchFamily="34" charset="0"/>
              <a:ea typeface="Consolas Bold" pitchFamily="34" charset="-122"/>
              <a:cs typeface="Consolas Bold" pitchFamily="34" charset="-120"/>
            </a:endParaRPr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383838"/>
                </a:solidFill>
                <a:highlight>
                  <a:srgbClr val="F2F2F2"/>
                </a:highlight>
                <a:latin typeface="Consolas Bold" pitchFamily="34" charset="0"/>
                <a:ea typeface="Consolas Bold" pitchFamily="34" charset="-122"/>
                <a:cs typeface="Consolas Bold" pitchFamily="34" charset="-120"/>
              </a:rPr>
              <a:t># </a:t>
            </a:r>
            <a:r>
              <a:rPr lang="ko-KR" altLang="en-US" sz="1550" b="1" dirty="0">
                <a:solidFill>
                  <a:srgbClr val="383838"/>
                </a:solidFill>
                <a:highlight>
                  <a:srgbClr val="F2F2F2"/>
                </a:highlight>
                <a:latin typeface="Consolas Bold" pitchFamily="34" charset="0"/>
                <a:ea typeface="Consolas Bold" pitchFamily="34" charset="-122"/>
                <a:cs typeface="Consolas Bold" pitchFamily="34" charset="-120"/>
              </a:rPr>
              <a:t>인덱스에서 쿼리엔진</a:t>
            </a:r>
            <a:r>
              <a:rPr lang="en-US" altLang="ko-KR" sz="1550" b="1" dirty="0">
                <a:solidFill>
                  <a:srgbClr val="383838"/>
                </a:solidFill>
                <a:highlight>
                  <a:srgbClr val="F2F2F2"/>
                </a:highlight>
                <a:latin typeface="Consolas Bold" pitchFamily="34" charset="0"/>
                <a:ea typeface="Consolas Bold" pitchFamily="34" charset="-122"/>
                <a:cs typeface="Consolas Bold" pitchFamily="34" charset="-120"/>
              </a:rPr>
              <a:t>(</a:t>
            </a:r>
            <a:r>
              <a:rPr lang="en-US" sz="1550" b="1" dirty="0" err="1">
                <a:solidFill>
                  <a:srgbClr val="383838"/>
                </a:solidFill>
                <a:highlight>
                  <a:srgbClr val="F2F2F2"/>
                </a:highlight>
                <a:latin typeface="Consolas Bold" pitchFamily="34" charset="0"/>
                <a:ea typeface="Consolas Bold" pitchFamily="34" charset="-122"/>
                <a:cs typeface="Consolas Bold" pitchFamily="34" charset="-120"/>
              </a:rPr>
              <a:t>QueryEngine</a:t>
            </a:r>
            <a:r>
              <a:rPr lang="en-US" sz="1550" b="1" dirty="0">
                <a:solidFill>
                  <a:srgbClr val="383838"/>
                </a:solidFill>
                <a:highlight>
                  <a:srgbClr val="F2F2F2"/>
                </a:highlight>
                <a:latin typeface="Consolas Bold" pitchFamily="34" charset="0"/>
                <a:ea typeface="Consolas Bold" pitchFamily="34" charset="-122"/>
                <a:cs typeface="Consolas Bold" pitchFamily="34" charset="-120"/>
              </a:rPr>
              <a:t>)</a:t>
            </a:r>
            <a:r>
              <a:rPr lang="ko-KR" altLang="en-US" sz="1550" b="1" dirty="0">
                <a:solidFill>
                  <a:srgbClr val="383838"/>
                </a:solidFill>
                <a:highlight>
                  <a:srgbClr val="F2F2F2"/>
                </a:highlight>
                <a:latin typeface="Consolas Bold" pitchFamily="34" charset="0"/>
                <a:ea typeface="Consolas Bold" pitchFamily="34" charset="-122"/>
                <a:cs typeface="Consolas Bold" pitchFamily="34" charset="-120"/>
              </a:rPr>
              <a:t>을 생성합니다</a:t>
            </a:r>
            <a:r>
              <a:rPr lang="en-US" altLang="ko-KR" sz="1550" b="1" dirty="0">
                <a:solidFill>
                  <a:srgbClr val="383838"/>
                </a:solidFill>
                <a:highlight>
                  <a:srgbClr val="F2F2F2"/>
                </a:highlight>
                <a:latin typeface="Consolas Bold" pitchFamily="34" charset="0"/>
                <a:ea typeface="Consolas Bold" pitchFamily="34" charset="-122"/>
                <a:cs typeface="Consolas Bold" pitchFamily="34" charset="-120"/>
              </a:rPr>
              <a:t>.</a:t>
            </a:r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b="1" dirty="0" err="1">
                <a:solidFill>
                  <a:srgbClr val="383838"/>
                </a:solidFill>
                <a:highlight>
                  <a:srgbClr val="F2F2F2"/>
                </a:highlight>
                <a:latin typeface="Consolas Bold" pitchFamily="34" charset="0"/>
                <a:ea typeface="Consolas Bold" pitchFamily="34" charset="-122"/>
                <a:cs typeface="Consolas Bold" pitchFamily="34" charset="-120"/>
              </a:rPr>
              <a:t>qe</a:t>
            </a:r>
            <a:r>
              <a:rPr lang="en-US" sz="1550" b="1" dirty="0">
                <a:solidFill>
                  <a:srgbClr val="383838"/>
                </a:solidFill>
                <a:highlight>
                  <a:srgbClr val="F2F2F2"/>
                </a:highlight>
                <a:latin typeface="Consolas Bold" pitchFamily="34" charset="0"/>
                <a:ea typeface="Consolas Bold" pitchFamily="34" charset="-122"/>
                <a:cs typeface="Consolas Bold" pitchFamily="34" charset="-120"/>
              </a:rPr>
              <a:t> = </a:t>
            </a:r>
            <a:r>
              <a:rPr lang="en-US" sz="1550" b="1" dirty="0" err="1">
                <a:solidFill>
                  <a:srgbClr val="383838"/>
                </a:solidFill>
                <a:highlight>
                  <a:srgbClr val="F2F2F2"/>
                </a:highlight>
                <a:latin typeface="Consolas Bold" pitchFamily="34" charset="0"/>
                <a:ea typeface="Consolas Bold" pitchFamily="34" charset="-122"/>
                <a:cs typeface="Consolas Bold" pitchFamily="34" charset="-120"/>
              </a:rPr>
              <a:t>index.as_query_engine</a:t>
            </a:r>
            <a:r>
              <a:rPr lang="en-US" sz="1550" b="1" dirty="0">
                <a:solidFill>
                  <a:srgbClr val="383838"/>
                </a:solidFill>
                <a:highlight>
                  <a:srgbClr val="F2F2F2"/>
                </a:highlight>
                <a:latin typeface="Consolas Bold" pitchFamily="34" charset="0"/>
                <a:ea typeface="Consolas Bold" pitchFamily="34" charset="-122"/>
                <a:cs typeface="Consolas Bold" pitchFamily="34" charset="-120"/>
              </a:rPr>
              <a:t>(</a:t>
            </a:r>
            <a:r>
              <a:rPr lang="en-US" sz="1550" b="1" dirty="0" err="1">
                <a:solidFill>
                  <a:srgbClr val="383838"/>
                </a:solidFill>
                <a:highlight>
                  <a:srgbClr val="F2F2F2"/>
                </a:highlight>
                <a:latin typeface="Consolas Bold" pitchFamily="34" charset="0"/>
                <a:ea typeface="Consolas Bold" pitchFamily="34" charset="-122"/>
                <a:cs typeface="Consolas Bold" pitchFamily="34" charset="-120"/>
              </a:rPr>
              <a:t>similarity_top_k</a:t>
            </a:r>
            <a:r>
              <a:rPr lang="en-US" sz="1550" b="1" dirty="0">
                <a:solidFill>
                  <a:srgbClr val="383838"/>
                </a:solidFill>
                <a:highlight>
                  <a:srgbClr val="F2F2F2"/>
                </a:highlight>
                <a:latin typeface="Consolas Bold" pitchFamily="34" charset="0"/>
                <a:ea typeface="Consolas Bold" pitchFamily="34" charset="-122"/>
                <a:cs typeface="Consolas Bold" pitchFamily="34" charset="-120"/>
              </a:rPr>
              <a:t>=5)</a:t>
            </a:r>
          </a:p>
          <a:p>
            <a:pPr marL="0" indent="0" algn="l">
              <a:lnSpc>
                <a:spcPts val="2500"/>
              </a:lnSpc>
              <a:buNone/>
            </a:pPr>
            <a:endParaRPr lang="en-US" sz="1550" b="1" dirty="0">
              <a:solidFill>
                <a:srgbClr val="383838"/>
              </a:solidFill>
              <a:highlight>
                <a:srgbClr val="F2F2F2"/>
              </a:highlight>
              <a:latin typeface="Consolas Bold" pitchFamily="34" charset="0"/>
              <a:ea typeface="Consolas Bold" pitchFamily="34" charset="-122"/>
              <a:cs typeface="Consolas Bold" pitchFamily="34" charset="-120"/>
            </a:endParaRPr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383838"/>
                </a:solidFill>
                <a:highlight>
                  <a:srgbClr val="F2F2F2"/>
                </a:highlight>
                <a:latin typeface="Consolas Bold" pitchFamily="34" charset="0"/>
                <a:ea typeface="Consolas Bold" pitchFamily="34" charset="-122"/>
                <a:cs typeface="Consolas Bold" pitchFamily="34" charset="-120"/>
              </a:rPr>
              <a:t># </a:t>
            </a:r>
            <a:r>
              <a:rPr lang="ko-KR" altLang="en-US" sz="1550" b="1" dirty="0">
                <a:solidFill>
                  <a:srgbClr val="383838"/>
                </a:solidFill>
                <a:highlight>
                  <a:srgbClr val="F2F2F2"/>
                </a:highlight>
                <a:latin typeface="Consolas Bold" pitchFamily="34" charset="0"/>
                <a:ea typeface="Consolas Bold" pitchFamily="34" charset="-122"/>
                <a:cs typeface="Consolas Bold" pitchFamily="34" charset="-120"/>
              </a:rPr>
              <a:t>쿼리 실행</a:t>
            </a:r>
            <a:r>
              <a:rPr lang="en-US" altLang="ko-KR" sz="1550" b="1" dirty="0">
                <a:solidFill>
                  <a:srgbClr val="383838"/>
                </a:solidFill>
                <a:highlight>
                  <a:srgbClr val="F2F2F2"/>
                </a:highlight>
                <a:latin typeface="Consolas Bold" pitchFamily="34" charset="0"/>
                <a:ea typeface="Consolas Bold" pitchFamily="34" charset="-122"/>
                <a:cs typeface="Consolas Bold" pitchFamily="34" charset="-120"/>
              </a:rPr>
              <a:t>: </a:t>
            </a:r>
            <a:r>
              <a:rPr lang="ko-KR" altLang="en-US" sz="1550" b="1" dirty="0">
                <a:solidFill>
                  <a:srgbClr val="383838"/>
                </a:solidFill>
                <a:highlight>
                  <a:srgbClr val="F2F2F2"/>
                </a:highlight>
                <a:latin typeface="Consolas Bold" pitchFamily="34" charset="0"/>
                <a:ea typeface="Consolas Bold" pitchFamily="34" charset="-122"/>
                <a:cs typeface="Consolas Bold" pitchFamily="34" charset="-120"/>
              </a:rPr>
              <a:t>문서 요약 요청</a:t>
            </a:r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383838"/>
                </a:solidFill>
                <a:highlight>
                  <a:srgbClr val="F2F2F2"/>
                </a:highlight>
                <a:latin typeface="Consolas Bold" pitchFamily="34" charset="0"/>
                <a:ea typeface="Consolas Bold" pitchFamily="34" charset="-122"/>
                <a:cs typeface="Consolas Bold" pitchFamily="34" charset="-120"/>
              </a:rPr>
              <a:t>print(</a:t>
            </a:r>
            <a:r>
              <a:rPr lang="en-US" sz="1550" b="1" dirty="0" err="1">
                <a:solidFill>
                  <a:srgbClr val="383838"/>
                </a:solidFill>
                <a:highlight>
                  <a:srgbClr val="F2F2F2"/>
                </a:highlight>
                <a:latin typeface="Consolas Bold" pitchFamily="34" charset="0"/>
                <a:ea typeface="Consolas Bold" pitchFamily="34" charset="-122"/>
                <a:cs typeface="Consolas Bold" pitchFamily="34" charset="-120"/>
              </a:rPr>
              <a:t>qe.query</a:t>
            </a:r>
            <a:r>
              <a:rPr lang="en-US" sz="1550" b="1" dirty="0">
                <a:solidFill>
                  <a:srgbClr val="383838"/>
                </a:solidFill>
                <a:highlight>
                  <a:srgbClr val="F2F2F2"/>
                </a:highlight>
                <a:latin typeface="Consolas Bold" pitchFamily="34" charset="0"/>
                <a:ea typeface="Consolas Bold" pitchFamily="34" charset="-122"/>
                <a:cs typeface="Consolas Bold" pitchFamily="34" charset="-120"/>
              </a:rPr>
              <a:t>('</a:t>
            </a:r>
            <a:r>
              <a:rPr lang="ko-KR" altLang="en-US" sz="1550" b="1" dirty="0">
                <a:solidFill>
                  <a:srgbClr val="383838"/>
                </a:solidFill>
                <a:highlight>
                  <a:srgbClr val="F2F2F2"/>
                </a:highlight>
                <a:latin typeface="Consolas Bold" pitchFamily="34" charset="0"/>
                <a:ea typeface="Consolas Bold" pitchFamily="34" charset="-122"/>
                <a:cs typeface="Consolas Bold" pitchFamily="34" charset="-120"/>
              </a:rPr>
              <a:t>핵심 정책을 요약해줘</a:t>
            </a:r>
            <a:r>
              <a:rPr lang="en-US" altLang="ko-KR" sz="1550" b="1" dirty="0">
                <a:solidFill>
                  <a:srgbClr val="383838"/>
                </a:solidFill>
                <a:highlight>
                  <a:srgbClr val="F2F2F2"/>
                </a:highlight>
                <a:latin typeface="Consolas Bold" pitchFamily="34" charset="0"/>
                <a:ea typeface="Consolas Bold" pitchFamily="34" charset="-122"/>
                <a:cs typeface="Consolas Bold" pitchFamily="34" charset="-120"/>
              </a:rPr>
              <a:t>'))</a:t>
            </a:r>
            <a:endParaRPr lang="en-US" sz="1550" dirty="0"/>
          </a:p>
        </p:txBody>
      </p:sp>
      <p:sp>
        <p:nvSpPr>
          <p:cNvPr id="6" name="Text 4"/>
          <p:cNvSpPr/>
          <p:nvPr/>
        </p:nvSpPr>
        <p:spPr>
          <a:xfrm>
            <a:off x="793790" y="5527477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Nanum Gothic Bold" pitchFamily="34" charset="0"/>
                <a:ea typeface="Nanum Gothic Bold" pitchFamily="34" charset="-122"/>
                <a:cs typeface="Nanum Gothic Bold" pitchFamily="34" charset="-120"/>
              </a:rPr>
              <a:t>인덱싱 과정</a:t>
            </a:r>
            <a:endParaRPr lang="en-US" sz="1950" dirty="0"/>
          </a:p>
        </p:txBody>
      </p:sp>
      <p:sp>
        <p:nvSpPr>
          <p:cNvPr id="7" name="Text 5"/>
          <p:cNvSpPr/>
          <p:nvPr/>
        </p:nvSpPr>
        <p:spPr>
          <a:xfrm>
            <a:off x="793790" y="6035992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Font typeface="+mj-lt"/>
              <a:buAutoNum type="arabicPeriod"/>
            </a:pPr>
            <a:r>
              <a:rPr lang="en-US" sz="1550" b="1" dirty="0">
                <a:solidFill>
                  <a:srgbClr val="383838"/>
                </a:solidFill>
                <a:latin typeface="Nanum Gothic Bold" pitchFamily="34" charset="0"/>
                <a:ea typeface="Nanum Gothic Bold" pitchFamily="34" charset="-122"/>
                <a:cs typeface="Nanum Gothic Bold" pitchFamily="34" charset="-120"/>
              </a:rPr>
              <a:t>문서를 노드(청크)로 분할</a:t>
            </a:r>
            <a:endParaRPr lang="en-US" sz="1550" dirty="0"/>
          </a:p>
        </p:txBody>
      </p:sp>
      <p:sp>
        <p:nvSpPr>
          <p:cNvPr id="8" name="Text 6"/>
          <p:cNvSpPr/>
          <p:nvPr/>
        </p:nvSpPr>
        <p:spPr>
          <a:xfrm>
            <a:off x="793790" y="6422946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Font typeface="+mj-lt"/>
              <a:buAutoNum type="arabicPeriod" startAt="2"/>
            </a:pPr>
            <a:r>
              <a:rPr lang="en-US" sz="1550" b="1" dirty="0">
                <a:solidFill>
                  <a:srgbClr val="383838"/>
                </a:solidFill>
                <a:latin typeface="Nanum Gothic Bold" pitchFamily="34" charset="0"/>
                <a:ea typeface="Nanum Gothic Bold" pitchFamily="34" charset="-122"/>
                <a:cs typeface="Nanum Gothic Bold" pitchFamily="34" charset="-120"/>
              </a:rPr>
              <a:t>각 노드를 임베딩 벡터로 변환</a:t>
            </a:r>
            <a:endParaRPr lang="en-US" sz="1550" dirty="0"/>
          </a:p>
        </p:txBody>
      </p:sp>
      <p:sp>
        <p:nvSpPr>
          <p:cNvPr id="9" name="Text 7"/>
          <p:cNvSpPr/>
          <p:nvPr/>
        </p:nvSpPr>
        <p:spPr>
          <a:xfrm>
            <a:off x="793790" y="6809899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Font typeface="+mj-lt"/>
              <a:buAutoNum type="arabicPeriod" startAt="3"/>
            </a:pPr>
            <a:r>
              <a:rPr lang="en-US" sz="1550" b="1" dirty="0">
                <a:solidFill>
                  <a:srgbClr val="383838"/>
                </a:solidFill>
                <a:latin typeface="Nanum Gothic Bold" pitchFamily="34" charset="0"/>
                <a:ea typeface="Nanum Gothic Bold" pitchFamily="34" charset="-122"/>
                <a:cs typeface="Nanum Gothic Bold" pitchFamily="34" charset="-120"/>
              </a:rPr>
              <a:t>벡터를 인덱스에 저장</a:t>
            </a:r>
            <a:endParaRPr lang="en-US" sz="1550" dirty="0"/>
          </a:p>
        </p:txBody>
      </p:sp>
      <p:sp>
        <p:nvSpPr>
          <p:cNvPr id="10" name="Text 8"/>
          <p:cNvSpPr/>
          <p:nvPr/>
        </p:nvSpPr>
        <p:spPr>
          <a:xfrm>
            <a:off x="7564874" y="5527477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Nanum Gothic Bold" pitchFamily="34" charset="0"/>
                <a:ea typeface="Nanum Gothic Bold" pitchFamily="34" charset="-122"/>
                <a:cs typeface="Nanum Gothic Bold" pitchFamily="34" charset="-120"/>
              </a:rPr>
              <a:t>쿼리 엔진 설정</a:t>
            </a:r>
            <a:endParaRPr lang="en-US" sz="1950" dirty="0"/>
          </a:p>
        </p:txBody>
      </p:sp>
      <p:sp>
        <p:nvSpPr>
          <p:cNvPr id="11" name="Text 9"/>
          <p:cNvSpPr/>
          <p:nvPr/>
        </p:nvSpPr>
        <p:spPr>
          <a:xfrm>
            <a:off x="7564874" y="6035992"/>
            <a:ext cx="6279356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383838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similarity_top_k</a:t>
            </a:r>
            <a:r>
              <a:rPr lang="en-US" sz="1550" b="1" dirty="0">
                <a:solidFill>
                  <a:srgbClr val="383838"/>
                </a:solidFill>
                <a:latin typeface="Nanum Gothic Bold" pitchFamily="34" charset="0"/>
                <a:ea typeface="Nanum Gothic Bold" pitchFamily="34" charset="-122"/>
                <a:cs typeface="Nanum Gothic Bold" pitchFamily="34" charset="-120"/>
              </a:rPr>
              <a:t>: 검색할 최상위 유사 노드 수</a:t>
            </a:r>
            <a:endParaRPr lang="en-US" sz="1550" dirty="0"/>
          </a:p>
        </p:txBody>
      </p:sp>
      <p:sp>
        <p:nvSpPr>
          <p:cNvPr id="12" name="Text 10"/>
          <p:cNvSpPr/>
          <p:nvPr/>
        </p:nvSpPr>
        <p:spPr>
          <a:xfrm>
            <a:off x="7564874" y="6430566"/>
            <a:ext cx="6279356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383838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node_postprocessors</a:t>
            </a:r>
            <a:r>
              <a:rPr lang="en-US" sz="1550" b="1" dirty="0">
                <a:solidFill>
                  <a:srgbClr val="383838"/>
                </a:solidFill>
                <a:latin typeface="Nanum Gothic Bold" pitchFamily="34" charset="0"/>
                <a:ea typeface="Nanum Gothic Bold" pitchFamily="34" charset="-122"/>
                <a:cs typeface="Nanum Gothic Bold" pitchFamily="34" charset="-120"/>
              </a:rPr>
              <a:t>: 검색 후 필터링 처리</a:t>
            </a:r>
            <a:endParaRPr lang="en-US" sz="15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76908"/>
            <a:ext cx="496181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0000"/>
                </a:solidFill>
                <a:latin typeface="Nanum Gothic Bold" pitchFamily="34" charset="0"/>
                <a:ea typeface="Nanum Gothic Bold" pitchFamily="34" charset="-122"/>
                <a:cs typeface="Nanum Gothic Bold" pitchFamily="34" charset="-120"/>
              </a:rPr>
              <a:t>쿼리(Query) 처리 과정</a:t>
            </a:r>
            <a:endParaRPr lang="en-US" sz="3900" dirty="0"/>
          </a:p>
        </p:txBody>
      </p:sp>
      <p:sp>
        <p:nvSpPr>
          <p:cNvPr id="3" name="Shape 1"/>
          <p:cNvSpPr/>
          <p:nvPr/>
        </p:nvSpPr>
        <p:spPr>
          <a:xfrm>
            <a:off x="793790" y="1894642"/>
            <a:ext cx="198358" cy="1190744"/>
          </a:xfrm>
          <a:prstGeom prst="roundRect">
            <a:avLst>
              <a:gd name="adj" fmla="val 42025"/>
            </a:avLst>
          </a:prstGeom>
          <a:solidFill>
            <a:srgbClr val="D0E2FB"/>
          </a:solidFill>
          <a:ln w="7620">
            <a:solidFill>
              <a:srgbClr val="B6C8E1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" name="Text 2"/>
          <p:cNvSpPr/>
          <p:nvPr/>
        </p:nvSpPr>
        <p:spPr>
          <a:xfrm>
            <a:off x="1190506" y="2093000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383838"/>
                </a:solidFill>
                <a:latin typeface="Nanum Gothic Bold" pitchFamily="34" charset="0"/>
                <a:ea typeface="Nanum Gothic Bold" pitchFamily="34" charset="-122"/>
                <a:cs typeface="Nanum Gothic Bold" pitchFamily="34" charset="-120"/>
              </a:rPr>
              <a:t>1. 쿼리 변환</a:t>
            </a:r>
            <a:endParaRPr lang="en-US" sz="1950" dirty="0"/>
          </a:p>
        </p:txBody>
      </p:sp>
      <p:sp>
        <p:nvSpPr>
          <p:cNvPr id="5" name="Text 3"/>
          <p:cNvSpPr/>
          <p:nvPr/>
        </p:nvSpPr>
        <p:spPr>
          <a:xfrm>
            <a:off x="1190506" y="2522220"/>
            <a:ext cx="12646104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383838"/>
                </a:solidFill>
                <a:latin typeface="Nanum Gothic Bold" pitchFamily="34" charset="0"/>
                <a:ea typeface="Nanum Gothic Bold" pitchFamily="34" charset="-122"/>
                <a:cs typeface="Nanum Gothic Bold" pitchFamily="34" charset="-120"/>
              </a:rPr>
              <a:t>사용자 질문을 임베딩 벡터로 변환</a:t>
            </a:r>
            <a:endParaRPr lang="en-US" sz="1550" dirty="0"/>
          </a:p>
        </p:txBody>
      </p:sp>
      <p:sp>
        <p:nvSpPr>
          <p:cNvPr id="6" name="Shape 4"/>
          <p:cNvSpPr/>
          <p:nvPr/>
        </p:nvSpPr>
        <p:spPr>
          <a:xfrm>
            <a:off x="1091446" y="3283744"/>
            <a:ext cx="198358" cy="1190744"/>
          </a:xfrm>
          <a:prstGeom prst="roundRect">
            <a:avLst>
              <a:gd name="adj" fmla="val 42025"/>
            </a:avLst>
          </a:prstGeom>
          <a:solidFill>
            <a:srgbClr val="D0E2FB"/>
          </a:solidFill>
          <a:ln w="7620">
            <a:solidFill>
              <a:srgbClr val="B6C8E1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7" name="Text 5"/>
          <p:cNvSpPr/>
          <p:nvPr/>
        </p:nvSpPr>
        <p:spPr>
          <a:xfrm>
            <a:off x="1488162" y="3482102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383838"/>
                </a:solidFill>
                <a:latin typeface="Nanum Gothic Bold" pitchFamily="34" charset="0"/>
                <a:ea typeface="Nanum Gothic Bold" pitchFamily="34" charset="-122"/>
                <a:cs typeface="Nanum Gothic Bold" pitchFamily="34" charset="-120"/>
              </a:rPr>
              <a:t>2. 유사도 검색</a:t>
            </a:r>
            <a:endParaRPr lang="en-US" sz="1950" dirty="0"/>
          </a:p>
        </p:txBody>
      </p:sp>
      <p:sp>
        <p:nvSpPr>
          <p:cNvPr id="8" name="Text 6"/>
          <p:cNvSpPr/>
          <p:nvPr/>
        </p:nvSpPr>
        <p:spPr>
          <a:xfrm>
            <a:off x="1488162" y="3911322"/>
            <a:ext cx="12348448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383838"/>
                </a:solidFill>
                <a:latin typeface="Nanum Gothic Bold" pitchFamily="34" charset="0"/>
                <a:ea typeface="Nanum Gothic Bold" pitchFamily="34" charset="-122"/>
                <a:cs typeface="Nanum Gothic Bold" pitchFamily="34" charset="-120"/>
              </a:rPr>
              <a:t>벡터 인덱스에서 가장 유사한 노드 검색</a:t>
            </a:r>
            <a:endParaRPr lang="en-US" sz="1550" dirty="0"/>
          </a:p>
        </p:txBody>
      </p:sp>
      <p:sp>
        <p:nvSpPr>
          <p:cNvPr id="9" name="Shape 7"/>
          <p:cNvSpPr/>
          <p:nvPr/>
        </p:nvSpPr>
        <p:spPr>
          <a:xfrm>
            <a:off x="1389102" y="4672846"/>
            <a:ext cx="198358" cy="1190744"/>
          </a:xfrm>
          <a:prstGeom prst="roundRect">
            <a:avLst>
              <a:gd name="adj" fmla="val 42025"/>
            </a:avLst>
          </a:prstGeom>
          <a:solidFill>
            <a:srgbClr val="D0E2FB"/>
          </a:solidFill>
          <a:ln w="7620">
            <a:solidFill>
              <a:srgbClr val="B6C8E1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0" name="Text 8"/>
          <p:cNvSpPr/>
          <p:nvPr/>
        </p:nvSpPr>
        <p:spPr>
          <a:xfrm>
            <a:off x="1785818" y="4871204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383838"/>
                </a:solidFill>
                <a:latin typeface="Nanum Gothic Bold" pitchFamily="34" charset="0"/>
                <a:ea typeface="Nanum Gothic Bold" pitchFamily="34" charset="-122"/>
                <a:cs typeface="Nanum Gothic Bold" pitchFamily="34" charset="-120"/>
              </a:rPr>
              <a:t>3. 후처리</a:t>
            </a:r>
            <a:endParaRPr lang="en-US" sz="1950" dirty="0"/>
          </a:p>
        </p:txBody>
      </p:sp>
      <p:sp>
        <p:nvSpPr>
          <p:cNvPr id="11" name="Text 9"/>
          <p:cNvSpPr/>
          <p:nvPr/>
        </p:nvSpPr>
        <p:spPr>
          <a:xfrm>
            <a:off x="1785818" y="5300424"/>
            <a:ext cx="12050792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383838"/>
                </a:solidFill>
                <a:latin typeface="Nanum Gothic Bold" pitchFamily="34" charset="0"/>
                <a:ea typeface="Nanum Gothic Bold" pitchFamily="34" charset="-122"/>
                <a:cs typeface="Nanum Gothic Bold" pitchFamily="34" charset="-120"/>
              </a:rPr>
              <a:t>검색된 노드 필터링 및 재정렬</a:t>
            </a:r>
            <a:endParaRPr lang="en-US" sz="1550" dirty="0"/>
          </a:p>
        </p:txBody>
      </p:sp>
      <p:sp>
        <p:nvSpPr>
          <p:cNvPr id="12" name="Shape 10"/>
          <p:cNvSpPr/>
          <p:nvPr/>
        </p:nvSpPr>
        <p:spPr>
          <a:xfrm>
            <a:off x="1686878" y="6061948"/>
            <a:ext cx="198358" cy="1190744"/>
          </a:xfrm>
          <a:prstGeom prst="roundRect">
            <a:avLst>
              <a:gd name="adj" fmla="val 42025"/>
            </a:avLst>
          </a:prstGeom>
          <a:solidFill>
            <a:srgbClr val="D0E2FB"/>
          </a:solidFill>
          <a:ln w="7620">
            <a:solidFill>
              <a:srgbClr val="B6C8E1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3" name="Text 11"/>
          <p:cNvSpPr/>
          <p:nvPr/>
        </p:nvSpPr>
        <p:spPr>
          <a:xfrm>
            <a:off x="2083594" y="6260306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383838"/>
                </a:solidFill>
                <a:latin typeface="Nanum Gothic Bold" pitchFamily="34" charset="0"/>
                <a:ea typeface="Nanum Gothic Bold" pitchFamily="34" charset="-122"/>
                <a:cs typeface="Nanum Gothic Bold" pitchFamily="34" charset="-120"/>
              </a:rPr>
              <a:t>4. 응답 생성</a:t>
            </a:r>
            <a:endParaRPr lang="en-US" sz="1950" dirty="0"/>
          </a:p>
        </p:txBody>
      </p:sp>
      <p:sp>
        <p:nvSpPr>
          <p:cNvPr id="14" name="Text 12"/>
          <p:cNvSpPr/>
          <p:nvPr/>
        </p:nvSpPr>
        <p:spPr>
          <a:xfrm>
            <a:off x="2083594" y="6689527"/>
            <a:ext cx="11753017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383838"/>
                </a:solidFill>
                <a:latin typeface="Nanum Gothic Bold" pitchFamily="34" charset="0"/>
                <a:ea typeface="Nanum Gothic Bold" pitchFamily="34" charset="-122"/>
                <a:cs typeface="Nanum Gothic Bold" pitchFamily="34" charset="-120"/>
              </a:rPr>
              <a:t>검색된 컨텍스트와 쿼리를 LLM에 전달하여 응답 생성</a:t>
            </a:r>
            <a:endParaRPr lang="en-US" sz="15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93ED2C-3A21-6139-EC4B-89B8EE0AE8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EA59A72B-6088-286E-61AC-B7D9C131B0B8}"/>
              </a:ext>
            </a:extLst>
          </p:cNvPr>
          <p:cNvSpPr/>
          <p:nvPr/>
        </p:nvSpPr>
        <p:spPr>
          <a:xfrm>
            <a:off x="742236" y="510302"/>
            <a:ext cx="4639628" cy="5799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50"/>
              </a:lnSpc>
              <a:buNone/>
            </a:pPr>
            <a:r>
              <a:rPr lang="en-US" sz="3650" b="1" dirty="0">
                <a:solidFill>
                  <a:srgbClr val="000000"/>
                </a:solidFill>
                <a:latin typeface="Nanum Gothic Bold" pitchFamily="34" charset="0"/>
                <a:ea typeface="Nanum Gothic Bold" pitchFamily="34" charset="-122"/>
                <a:cs typeface="Nanum Gothic Bold" pitchFamily="34" charset="-120"/>
              </a:rPr>
              <a:t>실습: 질의응답 시스템</a:t>
            </a:r>
            <a:endParaRPr lang="en-US" sz="3650" dirty="0"/>
          </a:p>
        </p:txBody>
      </p:sp>
      <p:sp>
        <p:nvSpPr>
          <p:cNvPr id="3" name="Shape 1">
            <a:extLst>
              <a:ext uri="{FF2B5EF4-FFF2-40B4-BE49-F238E27FC236}">
                <a16:creationId xmlns:a16="http://schemas.microsoft.com/office/drawing/2014/main" id="{ACB20E18-4965-486C-CC8F-460009921FAD}"/>
              </a:ext>
            </a:extLst>
          </p:cNvPr>
          <p:cNvSpPr/>
          <p:nvPr/>
        </p:nvSpPr>
        <p:spPr>
          <a:xfrm>
            <a:off x="742236" y="1461373"/>
            <a:ext cx="13145929" cy="2950845"/>
          </a:xfrm>
          <a:prstGeom prst="roundRect">
            <a:avLst>
              <a:gd name="adj" fmla="val 2641"/>
            </a:avLst>
          </a:prstGeom>
          <a:solidFill>
            <a:srgbClr val="F2F2F2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4" name="Shape 2">
            <a:extLst>
              <a:ext uri="{FF2B5EF4-FFF2-40B4-BE49-F238E27FC236}">
                <a16:creationId xmlns:a16="http://schemas.microsoft.com/office/drawing/2014/main" id="{FBF8F5E4-67BA-3CC3-5587-317EF3A61891}"/>
              </a:ext>
            </a:extLst>
          </p:cNvPr>
          <p:cNvSpPr/>
          <p:nvPr/>
        </p:nvSpPr>
        <p:spPr>
          <a:xfrm>
            <a:off x="751402" y="1461373"/>
            <a:ext cx="13145929" cy="5776006"/>
          </a:xfrm>
          <a:prstGeom prst="roundRect">
            <a:avLst>
              <a:gd name="adj" fmla="val 943"/>
            </a:avLst>
          </a:prstGeom>
          <a:solidFill>
            <a:srgbClr val="F2F2F2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5" name="Text 3">
            <a:extLst>
              <a:ext uri="{FF2B5EF4-FFF2-40B4-BE49-F238E27FC236}">
                <a16:creationId xmlns:a16="http://schemas.microsoft.com/office/drawing/2014/main" id="{C5A13DB7-CB1E-7588-901B-BEBC03F240CD}"/>
              </a:ext>
            </a:extLst>
          </p:cNvPr>
          <p:cNvSpPr/>
          <p:nvPr/>
        </p:nvSpPr>
        <p:spPr>
          <a:xfrm>
            <a:off x="1935743" y="1739741"/>
            <a:ext cx="12793266" cy="26724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b="1" dirty="0">
                <a:solidFill>
                  <a:srgbClr val="383838"/>
                </a:solidFill>
                <a:highlight>
                  <a:srgbClr val="F2F2F2"/>
                </a:highlight>
                <a:latin typeface="Consolas Bold" pitchFamily="34" charset="0"/>
                <a:ea typeface="Consolas Bold" pitchFamily="34" charset="-122"/>
                <a:cs typeface="Consolas Bold" pitchFamily="34" charset="-120"/>
              </a:rPr>
              <a:t>from </a:t>
            </a:r>
            <a:r>
              <a:rPr lang="en-US" sz="1450" b="1" dirty="0" err="1">
                <a:solidFill>
                  <a:srgbClr val="383838"/>
                </a:solidFill>
                <a:highlight>
                  <a:srgbClr val="F2F2F2"/>
                </a:highlight>
                <a:latin typeface="Consolas Bold" pitchFamily="34" charset="0"/>
                <a:ea typeface="Consolas Bold" pitchFamily="34" charset="-122"/>
                <a:cs typeface="Consolas Bold" pitchFamily="34" charset="-120"/>
              </a:rPr>
              <a:t>llama_index.core.postprocessor</a:t>
            </a:r>
            <a:r>
              <a:rPr lang="en-US" sz="1450" b="1" dirty="0">
                <a:solidFill>
                  <a:srgbClr val="383838"/>
                </a:solidFill>
                <a:highlight>
                  <a:srgbClr val="F2F2F2"/>
                </a:highlight>
                <a:latin typeface="Consolas Bold" pitchFamily="34" charset="0"/>
                <a:ea typeface="Consolas Bold" pitchFamily="34" charset="-122"/>
                <a:cs typeface="Consolas Bold" pitchFamily="34" charset="-120"/>
              </a:rPr>
              <a:t> import </a:t>
            </a:r>
            <a:r>
              <a:rPr lang="en-US" sz="1450" b="1" dirty="0" err="1">
                <a:solidFill>
                  <a:srgbClr val="383838"/>
                </a:solidFill>
                <a:highlight>
                  <a:srgbClr val="F2F2F2"/>
                </a:highlight>
                <a:latin typeface="Consolas Bold" pitchFamily="34" charset="0"/>
                <a:ea typeface="Consolas Bold" pitchFamily="34" charset="-122"/>
                <a:cs typeface="Consolas Bold" pitchFamily="34" charset="-120"/>
              </a:rPr>
              <a:t>SimilarityPostprocessor</a:t>
            </a:r>
            <a:endParaRPr lang="en-US" sz="1450" b="1" dirty="0">
              <a:solidFill>
                <a:srgbClr val="383838"/>
              </a:solidFill>
              <a:highlight>
                <a:srgbClr val="F2F2F2"/>
              </a:highlight>
              <a:latin typeface="Consolas Bold" pitchFamily="34" charset="0"/>
              <a:ea typeface="Consolas Bold" pitchFamily="34" charset="-122"/>
              <a:cs typeface="Consolas Bold" pitchFamily="34" charset="-120"/>
            </a:endParaRPr>
          </a:p>
          <a:p>
            <a:pPr marL="0" indent="0" algn="l">
              <a:lnSpc>
                <a:spcPts val="2300"/>
              </a:lnSpc>
              <a:buNone/>
            </a:pPr>
            <a:endParaRPr lang="en-US" sz="1450" b="1" dirty="0">
              <a:solidFill>
                <a:srgbClr val="383838"/>
              </a:solidFill>
              <a:highlight>
                <a:srgbClr val="F2F2F2"/>
              </a:highlight>
              <a:latin typeface="Consolas Bold" pitchFamily="34" charset="0"/>
              <a:ea typeface="Consolas Bold" pitchFamily="34" charset="-122"/>
              <a:cs typeface="Consolas Bold" pitchFamily="34" charset="-120"/>
            </a:endParaRPr>
          </a:p>
          <a:p>
            <a:pPr marL="0" indent="0" algn="l">
              <a:lnSpc>
                <a:spcPts val="2300"/>
              </a:lnSpc>
              <a:buNone/>
            </a:pPr>
            <a:r>
              <a:rPr lang="en-US" sz="1450" b="1" dirty="0">
                <a:solidFill>
                  <a:srgbClr val="383838"/>
                </a:solidFill>
                <a:highlight>
                  <a:srgbClr val="F2F2F2"/>
                </a:highlight>
                <a:latin typeface="Consolas Bold" pitchFamily="34" charset="0"/>
                <a:ea typeface="Consolas Bold" pitchFamily="34" charset="-122"/>
                <a:cs typeface="Consolas Bold" pitchFamily="34" charset="-120"/>
              </a:rPr>
              <a:t># </a:t>
            </a:r>
            <a:r>
              <a:rPr lang="ko-KR" altLang="en-US" sz="1450" b="1" dirty="0">
                <a:solidFill>
                  <a:srgbClr val="383838"/>
                </a:solidFill>
                <a:highlight>
                  <a:srgbClr val="F2F2F2"/>
                </a:highlight>
                <a:latin typeface="Consolas Bold" pitchFamily="34" charset="0"/>
                <a:ea typeface="Consolas Bold" pitchFamily="34" charset="-122"/>
                <a:cs typeface="Consolas Bold" pitchFamily="34" charset="-120"/>
              </a:rPr>
              <a:t>유사도 기반 후처리기 설정 </a:t>
            </a:r>
            <a:r>
              <a:rPr lang="en-US" altLang="ko-KR" sz="1450" b="1" dirty="0">
                <a:solidFill>
                  <a:srgbClr val="383838"/>
                </a:solidFill>
                <a:highlight>
                  <a:srgbClr val="F2F2F2"/>
                </a:highlight>
                <a:latin typeface="Consolas Bold" pitchFamily="34" charset="0"/>
                <a:ea typeface="Consolas Bold" pitchFamily="34" charset="-122"/>
                <a:cs typeface="Consolas Bold" pitchFamily="34" charset="-120"/>
              </a:rPr>
              <a:t>(</a:t>
            </a:r>
            <a:r>
              <a:rPr lang="ko-KR" altLang="en-US" sz="1450" b="1" dirty="0">
                <a:solidFill>
                  <a:srgbClr val="383838"/>
                </a:solidFill>
                <a:highlight>
                  <a:srgbClr val="F2F2F2"/>
                </a:highlight>
                <a:latin typeface="Consolas Bold" pitchFamily="34" charset="0"/>
                <a:ea typeface="Consolas Bold" pitchFamily="34" charset="-122"/>
                <a:cs typeface="Consolas Bold" pitchFamily="34" charset="-120"/>
              </a:rPr>
              <a:t>유사도 </a:t>
            </a:r>
            <a:r>
              <a:rPr lang="en-US" altLang="ko-KR" sz="1450" b="1" dirty="0">
                <a:solidFill>
                  <a:srgbClr val="383838"/>
                </a:solidFill>
                <a:highlight>
                  <a:srgbClr val="F2F2F2"/>
                </a:highlight>
                <a:latin typeface="Consolas Bold" pitchFamily="34" charset="0"/>
                <a:ea typeface="Consolas Bold" pitchFamily="34" charset="-122"/>
                <a:cs typeface="Consolas Bold" pitchFamily="34" charset="-120"/>
              </a:rPr>
              <a:t>0.35 </a:t>
            </a:r>
            <a:r>
              <a:rPr lang="ko-KR" altLang="en-US" sz="1450" b="1" dirty="0">
                <a:solidFill>
                  <a:srgbClr val="383838"/>
                </a:solidFill>
                <a:highlight>
                  <a:srgbClr val="F2F2F2"/>
                </a:highlight>
                <a:latin typeface="Consolas Bold" pitchFamily="34" charset="0"/>
                <a:ea typeface="Consolas Bold" pitchFamily="34" charset="-122"/>
                <a:cs typeface="Consolas Bold" pitchFamily="34" charset="-120"/>
              </a:rPr>
              <a:t>이하 결과 필터링</a:t>
            </a:r>
            <a:r>
              <a:rPr lang="en-US" altLang="ko-KR" sz="1450" b="1" dirty="0">
                <a:solidFill>
                  <a:srgbClr val="383838"/>
                </a:solidFill>
                <a:highlight>
                  <a:srgbClr val="F2F2F2"/>
                </a:highlight>
                <a:latin typeface="Consolas Bold" pitchFamily="34" charset="0"/>
                <a:ea typeface="Consolas Bold" pitchFamily="34" charset="-122"/>
                <a:cs typeface="Consolas Bold" pitchFamily="34" charset="-120"/>
              </a:rPr>
              <a:t>)</a:t>
            </a:r>
          </a:p>
          <a:p>
            <a:pPr marL="0" indent="0" algn="l">
              <a:lnSpc>
                <a:spcPts val="2300"/>
              </a:lnSpc>
              <a:buNone/>
            </a:pPr>
            <a:r>
              <a:rPr lang="en-US" sz="1450" b="1" dirty="0">
                <a:solidFill>
                  <a:srgbClr val="383838"/>
                </a:solidFill>
                <a:highlight>
                  <a:srgbClr val="F2F2F2"/>
                </a:highlight>
                <a:latin typeface="Consolas Bold" pitchFamily="34" charset="0"/>
                <a:ea typeface="Consolas Bold" pitchFamily="34" charset="-122"/>
                <a:cs typeface="Consolas Bold" pitchFamily="34" charset="-120"/>
              </a:rPr>
              <a:t>postprocessor = </a:t>
            </a:r>
            <a:r>
              <a:rPr lang="en-US" sz="1450" b="1" dirty="0" err="1">
                <a:solidFill>
                  <a:srgbClr val="383838"/>
                </a:solidFill>
                <a:highlight>
                  <a:srgbClr val="F2F2F2"/>
                </a:highlight>
                <a:latin typeface="Consolas Bold" pitchFamily="34" charset="0"/>
                <a:ea typeface="Consolas Bold" pitchFamily="34" charset="-122"/>
                <a:cs typeface="Consolas Bold" pitchFamily="34" charset="-120"/>
              </a:rPr>
              <a:t>SimilarityPostprocessor</a:t>
            </a:r>
            <a:r>
              <a:rPr lang="en-US" sz="1450" b="1" dirty="0">
                <a:solidFill>
                  <a:srgbClr val="383838"/>
                </a:solidFill>
                <a:highlight>
                  <a:srgbClr val="F2F2F2"/>
                </a:highlight>
                <a:latin typeface="Consolas Bold" pitchFamily="34" charset="0"/>
                <a:ea typeface="Consolas Bold" pitchFamily="34" charset="-122"/>
                <a:cs typeface="Consolas Bold" pitchFamily="34" charset="-120"/>
              </a:rPr>
              <a:t>(</a:t>
            </a:r>
            <a:r>
              <a:rPr lang="en-US" sz="1450" b="1" dirty="0" err="1">
                <a:solidFill>
                  <a:srgbClr val="383838"/>
                </a:solidFill>
                <a:highlight>
                  <a:srgbClr val="F2F2F2"/>
                </a:highlight>
                <a:latin typeface="Consolas Bold" pitchFamily="34" charset="0"/>
                <a:ea typeface="Consolas Bold" pitchFamily="34" charset="-122"/>
                <a:cs typeface="Consolas Bold" pitchFamily="34" charset="-120"/>
              </a:rPr>
              <a:t>similarity_cutoff</a:t>
            </a:r>
            <a:r>
              <a:rPr lang="en-US" sz="1450" b="1" dirty="0">
                <a:solidFill>
                  <a:srgbClr val="383838"/>
                </a:solidFill>
                <a:highlight>
                  <a:srgbClr val="F2F2F2"/>
                </a:highlight>
                <a:latin typeface="Consolas Bold" pitchFamily="34" charset="0"/>
                <a:ea typeface="Consolas Bold" pitchFamily="34" charset="-122"/>
                <a:cs typeface="Consolas Bold" pitchFamily="34" charset="-120"/>
              </a:rPr>
              <a:t>=0.35)</a:t>
            </a:r>
          </a:p>
          <a:p>
            <a:pPr marL="0" indent="0" algn="l">
              <a:lnSpc>
                <a:spcPts val="2300"/>
              </a:lnSpc>
              <a:buNone/>
            </a:pPr>
            <a:endParaRPr lang="en-US" sz="1450" b="1" dirty="0">
              <a:solidFill>
                <a:srgbClr val="383838"/>
              </a:solidFill>
              <a:highlight>
                <a:srgbClr val="F2F2F2"/>
              </a:highlight>
              <a:latin typeface="Consolas Bold" pitchFamily="34" charset="0"/>
              <a:ea typeface="Consolas Bold" pitchFamily="34" charset="-122"/>
              <a:cs typeface="Consolas Bold" pitchFamily="34" charset="-120"/>
            </a:endParaRPr>
          </a:p>
          <a:p>
            <a:pPr marL="0" indent="0" algn="l">
              <a:lnSpc>
                <a:spcPts val="2300"/>
              </a:lnSpc>
              <a:buNone/>
            </a:pPr>
            <a:r>
              <a:rPr lang="en-US" sz="1450" b="1" dirty="0">
                <a:solidFill>
                  <a:srgbClr val="383838"/>
                </a:solidFill>
                <a:highlight>
                  <a:srgbClr val="F2F2F2"/>
                </a:highlight>
                <a:latin typeface="Consolas Bold" pitchFamily="34" charset="0"/>
                <a:ea typeface="Consolas Bold" pitchFamily="34" charset="-122"/>
                <a:cs typeface="Consolas Bold" pitchFamily="34" charset="-120"/>
              </a:rPr>
              <a:t># </a:t>
            </a:r>
            <a:r>
              <a:rPr lang="ko-KR" altLang="en-US" sz="1450" b="1" dirty="0">
                <a:solidFill>
                  <a:srgbClr val="383838"/>
                </a:solidFill>
                <a:highlight>
                  <a:srgbClr val="F2F2F2"/>
                </a:highlight>
                <a:latin typeface="Consolas Bold" pitchFamily="34" charset="0"/>
                <a:ea typeface="Consolas Bold" pitchFamily="34" charset="-122"/>
                <a:cs typeface="Consolas Bold" pitchFamily="34" charset="-120"/>
              </a:rPr>
              <a:t>쿼리 엔진 생성</a:t>
            </a:r>
          </a:p>
          <a:p>
            <a:pPr marL="0" indent="0" algn="l">
              <a:lnSpc>
                <a:spcPts val="2300"/>
              </a:lnSpc>
              <a:buNone/>
            </a:pPr>
            <a:r>
              <a:rPr lang="en-US" sz="1450" b="1" dirty="0" err="1">
                <a:solidFill>
                  <a:srgbClr val="383838"/>
                </a:solidFill>
                <a:highlight>
                  <a:srgbClr val="F2F2F2"/>
                </a:highlight>
                <a:latin typeface="Consolas Bold" pitchFamily="34" charset="0"/>
                <a:ea typeface="Consolas Bold" pitchFamily="34" charset="-122"/>
                <a:cs typeface="Consolas Bold" pitchFamily="34" charset="-120"/>
              </a:rPr>
              <a:t>query_engine</a:t>
            </a:r>
            <a:r>
              <a:rPr lang="en-US" sz="1450" b="1" dirty="0">
                <a:solidFill>
                  <a:srgbClr val="383838"/>
                </a:solidFill>
                <a:highlight>
                  <a:srgbClr val="F2F2F2"/>
                </a:highlight>
                <a:latin typeface="Consolas Bold" pitchFamily="34" charset="0"/>
                <a:ea typeface="Consolas Bold" pitchFamily="34" charset="-122"/>
                <a:cs typeface="Consolas Bold" pitchFamily="34" charset="-120"/>
              </a:rPr>
              <a:t> = </a:t>
            </a:r>
            <a:r>
              <a:rPr lang="en-US" sz="1450" b="1" dirty="0" err="1">
                <a:solidFill>
                  <a:srgbClr val="383838"/>
                </a:solidFill>
                <a:highlight>
                  <a:srgbClr val="F2F2F2"/>
                </a:highlight>
                <a:latin typeface="Consolas Bold" pitchFamily="34" charset="0"/>
                <a:ea typeface="Consolas Bold" pitchFamily="34" charset="-122"/>
                <a:cs typeface="Consolas Bold" pitchFamily="34" charset="-120"/>
              </a:rPr>
              <a:t>index.as_query_engine</a:t>
            </a:r>
            <a:r>
              <a:rPr lang="en-US" sz="1450" b="1" dirty="0">
                <a:solidFill>
                  <a:srgbClr val="383838"/>
                </a:solidFill>
                <a:highlight>
                  <a:srgbClr val="F2F2F2"/>
                </a:highlight>
                <a:latin typeface="Consolas Bold" pitchFamily="34" charset="0"/>
                <a:ea typeface="Consolas Bold" pitchFamily="34" charset="-122"/>
                <a:cs typeface="Consolas Bold" pitchFamily="34" charset="-120"/>
              </a:rPr>
              <a:t>(</a:t>
            </a:r>
          </a:p>
          <a:p>
            <a:pPr marL="0" indent="0" algn="l">
              <a:lnSpc>
                <a:spcPts val="2300"/>
              </a:lnSpc>
              <a:buNone/>
            </a:pPr>
            <a:r>
              <a:rPr lang="en-US" sz="1450" b="1" dirty="0">
                <a:solidFill>
                  <a:srgbClr val="383838"/>
                </a:solidFill>
                <a:highlight>
                  <a:srgbClr val="F2F2F2"/>
                </a:highlight>
                <a:latin typeface="Consolas Bold" pitchFamily="34" charset="0"/>
                <a:ea typeface="Consolas Bold" pitchFamily="34" charset="-122"/>
                <a:cs typeface="Consolas Bold" pitchFamily="34" charset="-120"/>
              </a:rPr>
              <a:t>    </a:t>
            </a:r>
            <a:r>
              <a:rPr lang="en-US" sz="1450" b="1" dirty="0" err="1">
                <a:solidFill>
                  <a:srgbClr val="383838"/>
                </a:solidFill>
                <a:highlight>
                  <a:srgbClr val="F2F2F2"/>
                </a:highlight>
                <a:latin typeface="Consolas Bold" pitchFamily="34" charset="0"/>
                <a:ea typeface="Consolas Bold" pitchFamily="34" charset="-122"/>
                <a:cs typeface="Consolas Bold" pitchFamily="34" charset="-120"/>
              </a:rPr>
              <a:t>similarity_top_k</a:t>
            </a:r>
            <a:r>
              <a:rPr lang="en-US" sz="1450" b="1" dirty="0">
                <a:solidFill>
                  <a:srgbClr val="383838"/>
                </a:solidFill>
                <a:highlight>
                  <a:srgbClr val="F2F2F2"/>
                </a:highlight>
                <a:latin typeface="Consolas Bold" pitchFamily="34" charset="0"/>
                <a:ea typeface="Consolas Bold" pitchFamily="34" charset="-122"/>
                <a:cs typeface="Consolas Bold" pitchFamily="34" charset="-120"/>
              </a:rPr>
              <a:t>=8,  # </a:t>
            </a:r>
            <a:r>
              <a:rPr lang="ko-KR" altLang="en-US" sz="1450" b="1" dirty="0">
                <a:solidFill>
                  <a:srgbClr val="383838"/>
                </a:solidFill>
                <a:highlight>
                  <a:srgbClr val="F2F2F2"/>
                </a:highlight>
                <a:latin typeface="Consolas Bold" pitchFamily="34" charset="0"/>
                <a:ea typeface="Consolas Bold" pitchFamily="34" charset="-122"/>
                <a:cs typeface="Consolas Bold" pitchFamily="34" charset="-120"/>
              </a:rPr>
              <a:t>상위 </a:t>
            </a:r>
            <a:r>
              <a:rPr lang="en-US" altLang="ko-KR" sz="1450" b="1" dirty="0">
                <a:solidFill>
                  <a:srgbClr val="383838"/>
                </a:solidFill>
                <a:highlight>
                  <a:srgbClr val="F2F2F2"/>
                </a:highlight>
                <a:latin typeface="Consolas Bold" pitchFamily="34" charset="0"/>
                <a:ea typeface="Consolas Bold" pitchFamily="34" charset="-122"/>
                <a:cs typeface="Consolas Bold" pitchFamily="34" charset="-120"/>
              </a:rPr>
              <a:t>8</a:t>
            </a:r>
            <a:r>
              <a:rPr lang="ko-KR" altLang="en-US" sz="1450" b="1" dirty="0">
                <a:solidFill>
                  <a:srgbClr val="383838"/>
                </a:solidFill>
                <a:highlight>
                  <a:srgbClr val="F2F2F2"/>
                </a:highlight>
                <a:latin typeface="Consolas Bold" pitchFamily="34" charset="0"/>
                <a:ea typeface="Consolas Bold" pitchFamily="34" charset="-122"/>
                <a:cs typeface="Consolas Bold" pitchFamily="34" charset="-120"/>
              </a:rPr>
              <a:t>개 유사 노드 검색</a:t>
            </a:r>
          </a:p>
          <a:p>
            <a:pPr marL="0" indent="0" algn="l">
              <a:lnSpc>
                <a:spcPts val="2300"/>
              </a:lnSpc>
              <a:buNone/>
            </a:pPr>
            <a:r>
              <a:rPr lang="ko-KR" altLang="en-US" sz="1450" b="1" dirty="0">
                <a:solidFill>
                  <a:srgbClr val="383838"/>
                </a:solidFill>
                <a:highlight>
                  <a:srgbClr val="F2F2F2"/>
                </a:highlight>
                <a:latin typeface="Consolas Bold" pitchFamily="34" charset="0"/>
                <a:ea typeface="Consolas Bold" pitchFamily="34" charset="-122"/>
                <a:cs typeface="Consolas Bold" pitchFamily="34" charset="-120"/>
              </a:rPr>
              <a:t>    </a:t>
            </a:r>
            <a:r>
              <a:rPr lang="en-US" sz="1450" b="1" dirty="0" err="1">
                <a:solidFill>
                  <a:srgbClr val="383838"/>
                </a:solidFill>
                <a:highlight>
                  <a:srgbClr val="F2F2F2"/>
                </a:highlight>
                <a:latin typeface="Consolas Bold" pitchFamily="34" charset="0"/>
                <a:ea typeface="Consolas Bold" pitchFamily="34" charset="-122"/>
                <a:cs typeface="Consolas Bold" pitchFamily="34" charset="-120"/>
              </a:rPr>
              <a:t>node_postprocessors</a:t>
            </a:r>
            <a:r>
              <a:rPr lang="en-US" sz="1450" b="1" dirty="0">
                <a:solidFill>
                  <a:srgbClr val="383838"/>
                </a:solidFill>
                <a:highlight>
                  <a:srgbClr val="F2F2F2"/>
                </a:highlight>
                <a:latin typeface="Consolas Bold" pitchFamily="34" charset="0"/>
                <a:ea typeface="Consolas Bold" pitchFamily="34" charset="-122"/>
                <a:cs typeface="Consolas Bold" pitchFamily="34" charset="-120"/>
              </a:rPr>
              <a:t>=[postprocessor]  # </a:t>
            </a:r>
            <a:r>
              <a:rPr lang="ko-KR" altLang="en-US" sz="1450" b="1" dirty="0">
                <a:solidFill>
                  <a:srgbClr val="383838"/>
                </a:solidFill>
                <a:highlight>
                  <a:srgbClr val="F2F2F2"/>
                </a:highlight>
                <a:latin typeface="Consolas Bold" pitchFamily="34" charset="0"/>
                <a:ea typeface="Consolas Bold" pitchFamily="34" charset="-122"/>
                <a:cs typeface="Consolas Bold" pitchFamily="34" charset="-120"/>
              </a:rPr>
              <a:t>후처리기 적용</a:t>
            </a:r>
          </a:p>
          <a:p>
            <a:pPr marL="0" indent="0" algn="l">
              <a:lnSpc>
                <a:spcPts val="2300"/>
              </a:lnSpc>
              <a:buNone/>
            </a:pPr>
            <a:r>
              <a:rPr lang="en-US" altLang="ko-KR" sz="1450" b="1" dirty="0">
                <a:solidFill>
                  <a:srgbClr val="383838"/>
                </a:solidFill>
                <a:highlight>
                  <a:srgbClr val="F2F2F2"/>
                </a:highlight>
                <a:latin typeface="Consolas Bold" pitchFamily="34" charset="0"/>
                <a:ea typeface="Consolas Bold" pitchFamily="34" charset="-122"/>
                <a:cs typeface="Consolas Bold" pitchFamily="34" charset="-120"/>
              </a:rPr>
              <a:t>)</a:t>
            </a:r>
          </a:p>
          <a:p>
            <a:pPr marL="0" indent="0" algn="l">
              <a:lnSpc>
                <a:spcPts val="2300"/>
              </a:lnSpc>
              <a:buNone/>
            </a:pPr>
            <a:endParaRPr lang="en-US" altLang="ko-KR" sz="1450" b="1" dirty="0">
              <a:solidFill>
                <a:srgbClr val="383838"/>
              </a:solidFill>
              <a:highlight>
                <a:srgbClr val="F2F2F2"/>
              </a:highlight>
              <a:latin typeface="Consolas Bold" pitchFamily="34" charset="0"/>
              <a:ea typeface="Consolas Bold" pitchFamily="34" charset="-122"/>
              <a:cs typeface="Consolas Bold" pitchFamily="34" charset="-120"/>
            </a:endParaRPr>
          </a:p>
          <a:p>
            <a:pPr marL="0" indent="0" algn="l">
              <a:lnSpc>
                <a:spcPts val="2300"/>
              </a:lnSpc>
              <a:buNone/>
            </a:pPr>
            <a:r>
              <a:rPr lang="en-US" altLang="ko-KR" sz="1450" b="1" dirty="0">
                <a:solidFill>
                  <a:srgbClr val="383838"/>
                </a:solidFill>
                <a:highlight>
                  <a:srgbClr val="F2F2F2"/>
                </a:highlight>
                <a:latin typeface="Consolas Bold" pitchFamily="34" charset="0"/>
                <a:ea typeface="Consolas Bold" pitchFamily="34" charset="-122"/>
                <a:cs typeface="Consolas Bold" pitchFamily="34" charset="-120"/>
              </a:rPr>
              <a:t># </a:t>
            </a:r>
            <a:r>
              <a:rPr lang="ko-KR" altLang="en-US" sz="1450" b="1" dirty="0">
                <a:solidFill>
                  <a:srgbClr val="383838"/>
                </a:solidFill>
                <a:highlight>
                  <a:srgbClr val="F2F2F2"/>
                </a:highlight>
                <a:latin typeface="Consolas Bold" pitchFamily="34" charset="0"/>
                <a:ea typeface="Consolas Bold" pitchFamily="34" charset="-122"/>
                <a:cs typeface="Consolas Bold" pitchFamily="34" charset="-120"/>
              </a:rPr>
              <a:t>쿼리 실행</a:t>
            </a:r>
          </a:p>
          <a:p>
            <a:pPr marL="0" indent="0" algn="l">
              <a:lnSpc>
                <a:spcPts val="2300"/>
              </a:lnSpc>
              <a:buNone/>
            </a:pPr>
            <a:r>
              <a:rPr lang="en-US" altLang="ko-KR" sz="1450" b="1" dirty="0">
                <a:solidFill>
                  <a:srgbClr val="383838"/>
                </a:solidFill>
                <a:highlight>
                  <a:srgbClr val="F2F2F2"/>
                </a:highlight>
                <a:latin typeface="Consolas Bold" pitchFamily="34" charset="0"/>
                <a:ea typeface="Consolas Bold" pitchFamily="34" charset="-122"/>
                <a:cs typeface="Consolas Bold" pitchFamily="34" charset="-120"/>
              </a:rPr>
              <a:t>query = "</a:t>
            </a:r>
            <a:r>
              <a:rPr lang="ko-KR" altLang="en-US" sz="1450" b="1" dirty="0">
                <a:solidFill>
                  <a:srgbClr val="383838"/>
                </a:solidFill>
                <a:highlight>
                  <a:srgbClr val="F2F2F2"/>
                </a:highlight>
                <a:latin typeface="Consolas Bold" pitchFamily="34" charset="0"/>
                <a:ea typeface="Consolas Bold" pitchFamily="34" charset="-122"/>
                <a:cs typeface="Consolas Bold" pitchFamily="34" charset="-120"/>
              </a:rPr>
              <a:t>이 문서는 어떻게 구성되어 있는지 알려줘</a:t>
            </a:r>
            <a:r>
              <a:rPr lang="en-US" altLang="ko-KR" sz="1450" b="1" dirty="0">
                <a:solidFill>
                  <a:srgbClr val="383838"/>
                </a:solidFill>
                <a:highlight>
                  <a:srgbClr val="F2F2F2"/>
                </a:highlight>
                <a:latin typeface="Consolas Bold" pitchFamily="34" charset="0"/>
                <a:ea typeface="Consolas Bold" pitchFamily="34" charset="-122"/>
                <a:cs typeface="Consolas Bold" pitchFamily="34" charset="-120"/>
              </a:rPr>
              <a:t>“</a:t>
            </a:r>
          </a:p>
          <a:p>
            <a:pPr marL="0" indent="0" algn="l">
              <a:lnSpc>
                <a:spcPts val="2300"/>
              </a:lnSpc>
              <a:buNone/>
            </a:pPr>
            <a:r>
              <a:rPr lang="en-US" sz="1450" b="1" dirty="0">
                <a:solidFill>
                  <a:srgbClr val="383838"/>
                </a:solidFill>
                <a:highlight>
                  <a:srgbClr val="F2F2F2"/>
                </a:highlight>
                <a:latin typeface="Consolas Bold" pitchFamily="34" charset="0"/>
                <a:ea typeface="Consolas Bold" pitchFamily="34" charset="-122"/>
                <a:cs typeface="Consolas Bold" pitchFamily="34" charset="-120"/>
              </a:rPr>
              <a:t>response = </a:t>
            </a:r>
            <a:r>
              <a:rPr lang="en-US" sz="1450" b="1" dirty="0" err="1">
                <a:solidFill>
                  <a:srgbClr val="383838"/>
                </a:solidFill>
                <a:highlight>
                  <a:srgbClr val="F2F2F2"/>
                </a:highlight>
                <a:latin typeface="Consolas Bold" pitchFamily="34" charset="0"/>
                <a:ea typeface="Consolas Bold" pitchFamily="34" charset="-122"/>
                <a:cs typeface="Consolas Bold" pitchFamily="34" charset="-120"/>
              </a:rPr>
              <a:t>query_engine.query</a:t>
            </a:r>
            <a:r>
              <a:rPr lang="en-US" sz="1450" b="1" dirty="0">
                <a:solidFill>
                  <a:srgbClr val="383838"/>
                </a:solidFill>
                <a:highlight>
                  <a:srgbClr val="F2F2F2"/>
                </a:highlight>
                <a:latin typeface="Consolas Bold" pitchFamily="34" charset="0"/>
                <a:ea typeface="Consolas Bold" pitchFamily="34" charset="-122"/>
                <a:cs typeface="Consolas Bold" pitchFamily="34" charset="-120"/>
              </a:rPr>
              <a:t>(query)</a:t>
            </a:r>
          </a:p>
          <a:p>
            <a:pPr marL="0" indent="0" algn="l">
              <a:lnSpc>
                <a:spcPts val="2300"/>
              </a:lnSpc>
              <a:buNone/>
            </a:pPr>
            <a:endParaRPr lang="en-US" sz="1450" b="1" dirty="0">
              <a:solidFill>
                <a:srgbClr val="383838"/>
              </a:solidFill>
              <a:highlight>
                <a:srgbClr val="F2F2F2"/>
              </a:highlight>
              <a:latin typeface="Consolas Bold" pitchFamily="34" charset="0"/>
              <a:ea typeface="Consolas Bold" pitchFamily="34" charset="-122"/>
              <a:cs typeface="Consolas Bold" pitchFamily="34" charset="-120"/>
            </a:endParaRPr>
          </a:p>
          <a:p>
            <a:pPr marL="0" indent="0" algn="l">
              <a:lnSpc>
                <a:spcPts val="2300"/>
              </a:lnSpc>
              <a:buNone/>
            </a:pPr>
            <a:r>
              <a:rPr lang="en-US" sz="1450" b="1" dirty="0">
                <a:solidFill>
                  <a:srgbClr val="383838"/>
                </a:solidFill>
                <a:highlight>
                  <a:srgbClr val="F2F2F2"/>
                </a:highlight>
                <a:latin typeface="Consolas Bold" pitchFamily="34" charset="0"/>
                <a:ea typeface="Consolas Bold" pitchFamily="34" charset="-122"/>
                <a:cs typeface="Consolas Bold" pitchFamily="34" charset="-120"/>
              </a:rPr>
              <a:t># </a:t>
            </a:r>
            <a:r>
              <a:rPr lang="ko-KR" altLang="en-US" sz="1450" b="1" dirty="0">
                <a:solidFill>
                  <a:srgbClr val="383838"/>
                </a:solidFill>
                <a:highlight>
                  <a:srgbClr val="F2F2F2"/>
                </a:highlight>
                <a:latin typeface="Consolas Bold" pitchFamily="34" charset="0"/>
                <a:ea typeface="Consolas Bold" pitchFamily="34" charset="-122"/>
                <a:cs typeface="Consolas Bold" pitchFamily="34" charset="-120"/>
              </a:rPr>
              <a:t>결과 출력</a:t>
            </a:r>
          </a:p>
          <a:p>
            <a:pPr marL="0" indent="0" algn="l">
              <a:lnSpc>
                <a:spcPts val="2300"/>
              </a:lnSpc>
              <a:buNone/>
            </a:pPr>
            <a:r>
              <a:rPr lang="en-US" sz="1450" b="1" dirty="0">
                <a:solidFill>
                  <a:srgbClr val="383838"/>
                </a:solidFill>
                <a:highlight>
                  <a:srgbClr val="F2F2F2"/>
                </a:highlight>
                <a:latin typeface="Consolas Bold" pitchFamily="34" charset="0"/>
                <a:ea typeface="Consolas Bold" pitchFamily="34" charset="-122"/>
                <a:cs typeface="Consolas Bold" pitchFamily="34" charset="-120"/>
              </a:rPr>
              <a:t>print(response)</a:t>
            </a:r>
            <a:endParaRPr lang="en-US" sz="1450" dirty="0"/>
          </a:p>
        </p:txBody>
      </p:sp>
    </p:spTree>
    <p:extLst>
      <p:ext uri="{BB962C8B-B14F-4D97-AF65-F5344CB8AC3E}">
        <p14:creationId xmlns:p14="http://schemas.microsoft.com/office/powerpoint/2010/main" val="27580510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2236" y="510302"/>
            <a:ext cx="4639628" cy="5799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50"/>
              </a:lnSpc>
              <a:buNone/>
            </a:pPr>
            <a:r>
              <a:rPr lang="en-US" sz="3650" b="1" dirty="0">
                <a:solidFill>
                  <a:srgbClr val="000000"/>
                </a:solidFill>
                <a:latin typeface="Nanum Gothic Bold" pitchFamily="34" charset="0"/>
                <a:ea typeface="Nanum Gothic Bold" pitchFamily="34" charset="-122"/>
                <a:cs typeface="Nanum Gothic Bold" pitchFamily="34" charset="-120"/>
              </a:rPr>
              <a:t>실습: 질의응답 시스템</a:t>
            </a:r>
            <a:endParaRPr lang="en-US" sz="3650" dirty="0"/>
          </a:p>
        </p:txBody>
      </p:sp>
      <p:sp>
        <p:nvSpPr>
          <p:cNvPr id="6" name="Text 4"/>
          <p:cNvSpPr/>
          <p:nvPr/>
        </p:nvSpPr>
        <p:spPr>
          <a:xfrm>
            <a:off x="742236" y="2001568"/>
            <a:ext cx="3023830" cy="2899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Nanum Gothic Bold" pitchFamily="34" charset="0"/>
                <a:ea typeface="Nanum Gothic Bold" pitchFamily="34" charset="-122"/>
                <a:cs typeface="Nanum Gothic Bold" pitchFamily="34" charset="-120"/>
              </a:rPr>
              <a:t>후처리기(Postprocessor) 활용</a:t>
            </a:r>
            <a:endParaRPr lang="en-US" sz="1800" dirty="0"/>
          </a:p>
        </p:txBody>
      </p:sp>
      <p:sp>
        <p:nvSpPr>
          <p:cNvPr id="7" name="Text 5"/>
          <p:cNvSpPr/>
          <p:nvPr/>
        </p:nvSpPr>
        <p:spPr>
          <a:xfrm>
            <a:off x="742236" y="2569854"/>
            <a:ext cx="13145929" cy="5938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b="1" dirty="0">
                <a:solidFill>
                  <a:srgbClr val="383838"/>
                </a:solidFill>
                <a:latin typeface="Nanum Gothic Bold" pitchFamily="34" charset="0"/>
                <a:ea typeface="Nanum Gothic Bold" pitchFamily="34" charset="-122"/>
                <a:cs typeface="Nanum Gothic Bold" pitchFamily="34" charset="-120"/>
              </a:rPr>
              <a:t>SimilarityPostprocessor는 유사도가 특정 임계값(similarity_cutoff) 미만인 노드를 필터링합니다. </a:t>
            </a:r>
          </a:p>
          <a:p>
            <a:pPr marL="0" indent="0" algn="l">
              <a:lnSpc>
                <a:spcPts val="2300"/>
              </a:lnSpc>
              <a:buNone/>
            </a:pPr>
            <a:r>
              <a:rPr lang="en-US" sz="1450" b="1" dirty="0" err="1">
                <a:solidFill>
                  <a:srgbClr val="383838"/>
                </a:solidFill>
                <a:latin typeface="Nanum Gothic Bold" pitchFamily="34" charset="0"/>
                <a:ea typeface="Nanum Gothic Bold" pitchFamily="34" charset="-122"/>
                <a:cs typeface="Nanum Gothic Bold" pitchFamily="34" charset="-120"/>
              </a:rPr>
              <a:t>이를</a:t>
            </a:r>
            <a:r>
              <a:rPr lang="en-US" sz="1450" b="1" dirty="0">
                <a:solidFill>
                  <a:srgbClr val="383838"/>
                </a:solidFill>
                <a:latin typeface="Nanum Gothic Bold" pitchFamily="34" charset="0"/>
                <a:ea typeface="Nanum Gothic Bold" pitchFamily="34" charset="-122"/>
                <a:cs typeface="Nanum Gothic Bold" pitchFamily="34" charset="-120"/>
              </a:rPr>
              <a:t> 통해 관련성이 낮은 정보를 제외하고 더 정확한 응답을 생성할 수 있습니다.</a:t>
            </a:r>
            <a:endParaRPr lang="en-US" sz="1450" dirty="0"/>
          </a:p>
        </p:txBody>
      </p:sp>
      <p:sp>
        <p:nvSpPr>
          <p:cNvPr id="8" name="Text 6"/>
          <p:cNvSpPr/>
          <p:nvPr/>
        </p:nvSpPr>
        <p:spPr>
          <a:xfrm>
            <a:off x="742236" y="3442105"/>
            <a:ext cx="2319814" cy="2899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Nanum Gothic Bold" pitchFamily="34" charset="0"/>
                <a:ea typeface="Nanum Gothic Bold" pitchFamily="34" charset="-122"/>
                <a:cs typeface="Nanum Gothic Bold" pitchFamily="34" charset="-120"/>
              </a:rPr>
              <a:t>쿼리 엔진 최적화 팁</a:t>
            </a:r>
            <a:endParaRPr lang="en-US" sz="1800" dirty="0"/>
          </a:p>
        </p:txBody>
      </p:sp>
      <p:sp>
        <p:nvSpPr>
          <p:cNvPr id="9" name="Text 7"/>
          <p:cNvSpPr/>
          <p:nvPr/>
        </p:nvSpPr>
        <p:spPr>
          <a:xfrm>
            <a:off x="742236" y="4010391"/>
            <a:ext cx="13145929" cy="2969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50" b="1" dirty="0">
                <a:solidFill>
                  <a:srgbClr val="383838"/>
                </a:solidFill>
                <a:latin typeface="Nanum Gothic Bold" pitchFamily="34" charset="0"/>
                <a:ea typeface="Nanum Gothic Bold" pitchFamily="34" charset="-122"/>
                <a:cs typeface="Nanum Gothic Bold" pitchFamily="34" charset="-120"/>
              </a:rPr>
              <a:t>similarity_top_k 값을 조정하여 검색 범위 조절</a:t>
            </a:r>
            <a:endParaRPr lang="en-US" sz="1450" dirty="0"/>
          </a:p>
        </p:txBody>
      </p:sp>
      <p:sp>
        <p:nvSpPr>
          <p:cNvPr id="10" name="Text 8"/>
          <p:cNvSpPr/>
          <p:nvPr/>
        </p:nvSpPr>
        <p:spPr>
          <a:xfrm>
            <a:off x="742236" y="4372222"/>
            <a:ext cx="13145929" cy="2969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50" b="1" dirty="0">
                <a:solidFill>
                  <a:srgbClr val="383838"/>
                </a:solidFill>
                <a:latin typeface="Nanum Gothic Bold" pitchFamily="34" charset="0"/>
                <a:ea typeface="Nanum Gothic Bold" pitchFamily="34" charset="-122"/>
                <a:cs typeface="Nanum Gothic Bold" pitchFamily="34" charset="-120"/>
              </a:rPr>
              <a:t>다양한 후처리기를 조합하여 검색 품질 향상</a:t>
            </a:r>
            <a:endParaRPr lang="en-US" sz="1450" dirty="0"/>
          </a:p>
        </p:txBody>
      </p:sp>
      <p:sp>
        <p:nvSpPr>
          <p:cNvPr id="11" name="Text 9"/>
          <p:cNvSpPr/>
          <p:nvPr/>
        </p:nvSpPr>
        <p:spPr>
          <a:xfrm>
            <a:off x="742236" y="4734053"/>
            <a:ext cx="13145929" cy="2969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50" b="1" dirty="0">
                <a:solidFill>
                  <a:srgbClr val="383838"/>
                </a:solidFill>
                <a:latin typeface="Nanum Gothic Bold" pitchFamily="34" charset="0"/>
                <a:ea typeface="Nanum Gothic Bold" pitchFamily="34" charset="-122"/>
                <a:cs typeface="Nanum Gothic Bold" pitchFamily="34" charset="-120"/>
              </a:rPr>
              <a:t>쿼리 템플릿을 사용하여 질문 형식 표준화</a:t>
            </a:r>
            <a:endParaRPr lang="en-US" sz="145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71456"/>
            <a:ext cx="6614993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0000"/>
                </a:solidFill>
                <a:latin typeface="Nanum Gothic Bold" pitchFamily="34" charset="0"/>
                <a:ea typeface="Nanum Gothic Bold" pitchFamily="34" charset="-122"/>
                <a:cs typeface="Nanum Gothic Bold" pitchFamily="34" charset="-120"/>
              </a:rPr>
              <a:t>Chroma 실습 &amp; 다중모달 RAG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2287548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Nanum Gothic Bold" pitchFamily="34" charset="0"/>
                <a:ea typeface="Nanum Gothic Bold" pitchFamily="34" charset="-122"/>
                <a:cs typeface="Nanum Gothic Bold" pitchFamily="34" charset="-120"/>
              </a:rPr>
              <a:t>Chroma 벡터 DB 연동</a:t>
            </a:r>
            <a:endParaRPr lang="en-US" sz="1950" dirty="0"/>
          </a:p>
        </p:txBody>
      </p:sp>
      <p:sp>
        <p:nvSpPr>
          <p:cNvPr id="4" name="Shape 2"/>
          <p:cNvSpPr/>
          <p:nvPr/>
        </p:nvSpPr>
        <p:spPr>
          <a:xfrm>
            <a:off x="793790" y="2820949"/>
            <a:ext cx="6279356" cy="1128482"/>
          </a:xfrm>
          <a:prstGeom prst="roundRect">
            <a:avLst>
              <a:gd name="adj" fmla="val 2642"/>
            </a:avLst>
          </a:prstGeom>
          <a:solidFill>
            <a:srgbClr val="F2F2F2"/>
          </a:solidFill>
          <a:ln/>
        </p:spPr>
        <p:txBody>
          <a:bodyPr/>
          <a:lstStyle/>
          <a:p>
            <a:r>
              <a:rPr lang="en-US" altLang="ko-KR" dirty="0"/>
              <a:t>!pip install llama-index-vector-stores-chroma</a:t>
            </a:r>
          </a:p>
          <a:p>
            <a:r>
              <a:rPr lang="en-US" altLang="ko-KR" dirty="0"/>
              <a:t>!pip install llama-index-embeddings-</a:t>
            </a:r>
            <a:r>
              <a:rPr lang="en-US" altLang="ko-KR" dirty="0" err="1"/>
              <a:t>openai</a:t>
            </a:r>
            <a:endParaRPr lang="en-US" altLang="ko-KR" dirty="0"/>
          </a:p>
          <a:p>
            <a:r>
              <a:rPr lang="en-US" altLang="ko-KR" dirty="0"/>
              <a:t>!pip install </a:t>
            </a:r>
            <a:r>
              <a:rPr lang="en-US" altLang="ko-KR" dirty="0" err="1"/>
              <a:t>chromadb</a:t>
            </a:r>
            <a:endParaRPr lang="ko-KR" altLang="en-US" dirty="0"/>
          </a:p>
        </p:txBody>
      </p:sp>
      <p:sp>
        <p:nvSpPr>
          <p:cNvPr id="7" name="Text 5"/>
          <p:cNvSpPr/>
          <p:nvPr/>
        </p:nvSpPr>
        <p:spPr>
          <a:xfrm>
            <a:off x="793790" y="4476271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Nanum Gothic Bold" pitchFamily="34" charset="0"/>
                <a:ea typeface="Nanum Gothic Bold" pitchFamily="34" charset="-122"/>
                <a:cs typeface="Nanum Gothic Bold" pitchFamily="34" charset="-120"/>
              </a:rPr>
              <a:t>다중모달 RAG</a:t>
            </a:r>
            <a:endParaRPr lang="en-US" sz="1950" dirty="0"/>
          </a:p>
        </p:txBody>
      </p:sp>
      <p:sp>
        <p:nvSpPr>
          <p:cNvPr id="8" name="Text 6"/>
          <p:cNvSpPr/>
          <p:nvPr/>
        </p:nvSpPr>
        <p:spPr>
          <a:xfrm>
            <a:off x="793789" y="4984787"/>
            <a:ext cx="8486397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383838"/>
                </a:solidFill>
                <a:latin typeface="Nanum Gothic Bold" pitchFamily="34" charset="0"/>
                <a:ea typeface="Nanum Gothic Bold" pitchFamily="34" charset="-122"/>
                <a:cs typeface="Nanum Gothic Bold" pitchFamily="34" charset="-120"/>
              </a:rPr>
              <a:t>다중모달 RAG는 텍스트뿐만 아니라 이미지, 오디오 등 다양한 </a:t>
            </a:r>
            <a:r>
              <a:rPr lang="en-US" sz="1550" b="1" dirty="0" err="1">
                <a:solidFill>
                  <a:srgbClr val="383838"/>
                </a:solidFill>
                <a:latin typeface="Nanum Gothic Bold" pitchFamily="34" charset="0"/>
                <a:ea typeface="Nanum Gothic Bold" pitchFamily="34" charset="-122"/>
                <a:cs typeface="Nanum Gothic Bold" pitchFamily="34" charset="-120"/>
              </a:rPr>
              <a:t>형태의</a:t>
            </a:r>
            <a:r>
              <a:rPr lang="en-US" sz="1550" b="1" dirty="0">
                <a:solidFill>
                  <a:srgbClr val="383838"/>
                </a:solidFill>
                <a:latin typeface="Nanum Gothic Bold" pitchFamily="34" charset="0"/>
                <a:ea typeface="Nanum Gothic Bold" pitchFamily="34" charset="-122"/>
                <a:cs typeface="Nanum Gothic Bold" pitchFamily="34" charset="-120"/>
              </a:rPr>
              <a:t> </a:t>
            </a:r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b="1" dirty="0" err="1">
                <a:solidFill>
                  <a:srgbClr val="383838"/>
                </a:solidFill>
                <a:latin typeface="Nanum Gothic Bold" pitchFamily="34" charset="0"/>
                <a:ea typeface="Nanum Gothic Bold" pitchFamily="34" charset="-122"/>
                <a:cs typeface="Nanum Gothic Bold" pitchFamily="34" charset="-120"/>
              </a:rPr>
              <a:t>데이터를</a:t>
            </a:r>
            <a:r>
              <a:rPr lang="en-US" sz="1550" b="1" dirty="0">
                <a:solidFill>
                  <a:srgbClr val="383838"/>
                </a:solidFill>
                <a:latin typeface="Nanum Gothic Bold" pitchFamily="34" charset="0"/>
                <a:ea typeface="Nanum Gothic Bold" pitchFamily="34" charset="-122"/>
                <a:cs typeface="Nanum Gothic Bold" pitchFamily="34" charset="-120"/>
              </a:rPr>
              <a:t> 함께 처리할 수 있는 시스템입니다. </a:t>
            </a:r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b="1" dirty="0" err="1">
                <a:solidFill>
                  <a:srgbClr val="383838"/>
                </a:solidFill>
                <a:latin typeface="Nanum Gothic Bold" pitchFamily="34" charset="0"/>
                <a:ea typeface="Nanum Gothic Bold" pitchFamily="34" charset="-122"/>
                <a:cs typeface="Nanum Gothic Bold" pitchFamily="34" charset="-120"/>
              </a:rPr>
              <a:t>이미지</a:t>
            </a:r>
            <a:r>
              <a:rPr lang="en-US" sz="1550" b="1" dirty="0">
                <a:solidFill>
                  <a:srgbClr val="383838"/>
                </a:solidFill>
                <a:latin typeface="Nanum Gothic Bold" pitchFamily="34" charset="0"/>
                <a:ea typeface="Nanum Gothic Bold" pitchFamily="34" charset="-122"/>
                <a:cs typeface="Nanum Gothic Bold" pitchFamily="34" charset="-120"/>
              </a:rPr>
              <a:t> 기반 RAG는 이미지에서 특징을 추출하여 벡터화한 후 </a:t>
            </a:r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b="1" dirty="0" err="1">
                <a:solidFill>
                  <a:srgbClr val="383838"/>
                </a:solidFill>
                <a:latin typeface="Nanum Gothic Bold" pitchFamily="34" charset="0"/>
                <a:ea typeface="Nanum Gothic Bold" pitchFamily="34" charset="-122"/>
                <a:cs typeface="Nanum Gothic Bold" pitchFamily="34" charset="-120"/>
              </a:rPr>
              <a:t>유사</a:t>
            </a:r>
            <a:r>
              <a:rPr lang="en-US" sz="1550" b="1" dirty="0">
                <a:solidFill>
                  <a:srgbClr val="383838"/>
                </a:solidFill>
                <a:latin typeface="Nanum Gothic Bold" pitchFamily="34" charset="0"/>
                <a:ea typeface="Nanum Gothic Bold" pitchFamily="34" charset="-122"/>
                <a:cs typeface="Nanum Gothic Bold" pitchFamily="34" charset="-120"/>
              </a:rPr>
              <a:t> 이미지를 검색하고, 이를 문서 컨텍스트와 </a:t>
            </a:r>
            <a:r>
              <a:rPr lang="en-US" sz="1550" b="1" dirty="0" err="1">
                <a:solidFill>
                  <a:srgbClr val="383838"/>
                </a:solidFill>
                <a:latin typeface="Nanum Gothic Bold" pitchFamily="34" charset="0"/>
                <a:ea typeface="Nanum Gothic Bold" pitchFamily="34" charset="-122"/>
                <a:cs typeface="Nanum Gothic Bold" pitchFamily="34" charset="-120"/>
              </a:rPr>
              <a:t>결합하여</a:t>
            </a:r>
            <a:r>
              <a:rPr lang="en-US" sz="1550" b="1" dirty="0">
                <a:solidFill>
                  <a:srgbClr val="383838"/>
                </a:solidFill>
                <a:latin typeface="Nanum Gothic Bold" pitchFamily="34" charset="0"/>
                <a:ea typeface="Nanum Gothic Bold" pitchFamily="34" charset="-122"/>
                <a:cs typeface="Nanum Gothic Bold" pitchFamily="34" charset="-120"/>
              </a:rPr>
              <a:t> </a:t>
            </a:r>
            <a:r>
              <a:rPr lang="en-US" sz="1550" b="1" dirty="0" err="1">
                <a:solidFill>
                  <a:srgbClr val="383838"/>
                </a:solidFill>
                <a:latin typeface="Nanum Gothic Bold" pitchFamily="34" charset="0"/>
                <a:ea typeface="Nanum Gothic Bold" pitchFamily="34" charset="-122"/>
                <a:cs typeface="Nanum Gothic Bold" pitchFamily="34" charset="-120"/>
              </a:rPr>
              <a:t>응답을</a:t>
            </a:r>
            <a:r>
              <a:rPr lang="en-US" sz="1550" b="1" dirty="0">
                <a:solidFill>
                  <a:srgbClr val="383838"/>
                </a:solidFill>
                <a:latin typeface="Nanum Gothic Bold" pitchFamily="34" charset="0"/>
                <a:ea typeface="Nanum Gothic Bold" pitchFamily="34" charset="-122"/>
                <a:cs typeface="Nanum Gothic Bold" pitchFamily="34" charset="-120"/>
              </a:rPr>
              <a:t> </a:t>
            </a:r>
            <a:r>
              <a:rPr lang="en-US" sz="1550" b="1" dirty="0" err="1">
                <a:solidFill>
                  <a:srgbClr val="383838"/>
                </a:solidFill>
                <a:latin typeface="Nanum Gothic Bold" pitchFamily="34" charset="0"/>
                <a:ea typeface="Nanum Gothic Bold" pitchFamily="34" charset="-122"/>
                <a:cs typeface="Nanum Gothic Bold" pitchFamily="34" charset="-120"/>
              </a:rPr>
              <a:t>생성합니다</a:t>
            </a:r>
            <a:r>
              <a:rPr lang="en-US" sz="1550" b="1" dirty="0">
                <a:solidFill>
                  <a:srgbClr val="383838"/>
                </a:solidFill>
                <a:latin typeface="Nanum Gothic Bold" pitchFamily="34" charset="0"/>
                <a:ea typeface="Nanum Gothic Bold" pitchFamily="34" charset="-122"/>
                <a:cs typeface="Nanum Gothic Bold" pitchFamily="34" charset="-120"/>
              </a:rPr>
              <a:t>.</a:t>
            </a:r>
          </a:p>
          <a:p>
            <a:pPr marL="0" indent="0" algn="l">
              <a:lnSpc>
                <a:spcPts val="2500"/>
              </a:lnSpc>
              <a:buNone/>
            </a:pPr>
            <a:endParaRPr lang="en-US" sz="1550" b="1" dirty="0">
              <a:solidFill>
                <a:srgbClr val="383838"/>
              </a:solidFill>
              <a:latin typeface="Nanum Gothic Bold" pitchFamily="34" charset="0"/>
              <a:ea typeface="Nanum Gothic Bold" pitchFamily="34" charset="-122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3497104"/>
            <a:ext cx="6889433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0000"/>
                </a:solidFill>
                <a:latin typeface="Nanum Gothic Bold" pitchFamily="34" charset="0"/>
                <a:ea typeface="Nanum Gothic Bold" pitchFamily="34" charset="-122"/>
                <a:cs typeface="Nanum Gothic Bold" pitchFamily="34" charset="-120"/>
              </a:rPr>
              <a:t>RAG 에이전트 및 고급 검색 기법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4414838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383838"/>
                </a:solidFill>
                <a:latin typeface="Nanum Gothic Bold" pitchFamily="34" charset="0"/>
                <a:ea typeface="Nanum Gothic Bold" pitchFamily="34" charset="-122"/>
                <a:cs typeface="Nanum Gothic Bold" pitchFamily="34" charset="-120"/>
              </a:rPr>
              <a:t>LLM 기반 검색 증강 생성(RAG) 시스템의 구현과 최적화 방법론</a:t>
            </a:r>
            <a:endParaRPr lang="en-US" sz="155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86627"/>
            <a:ext cx="496181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0000"/>
                </a:solidFill>
                <a:latin typeface="Nanum Gothic Bold" pitchFamily="34" charset="0"/>
                <a:ea typeface="Nanum Gothic Bold" pitchFamily="34" charset="-122"/>
                <a:cs typeface="Nanum Gothic Bold" pitchFamily="34" charset="-120"/>
              </a:rPr>
              <a:t>목차</a:t>
            </a:r>
            <a:endParaRPr lang="en-US" sz="3900" dirty="0"/>
          </a:p>
        </p:txBody>
      </p:sp>
      <p:sp>
        <p:nvSpPr>
          <p:cNvPr id="3" name="Shape 1"/>
          <p:cNvSpPr/>
          <p:nvPr/>
        </p:nvSpPr>
        <p:spPr>
          <a:xfrm>
            <a:off x="793790" y="2901196"/>
            <a:ext cx="4215289" cy="1781651"/>
          </a:xfrm>
          <a:prstGeom prst="roundRect">
            <a:avLst>
              <a:gd name="adj" fmla="val 6159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4" name="Shape 2"/>
          <p:cNvSpPr/>
          <p:nvPr/>
        </p:nvSpPr>
        <p:spPr>
          <a:xfrm>
            <a:off x="793790" y="2878336"/>
            <a:ext cx="4215289" cy="91440"/>
          </a:xfrm>
          <a:prstGeom prst="roundRect">
            <a:avLst>
              <a:gd name="adj" fmla="val 91163"/>
            </a:avLst>
          </a:prstGeom>
          <a:solidFill>
            <a:srgbClr val="0E4EA5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5" name="Shape 3"/>
          <p:cNvSpPr/>
          <p:nvPr/>
        </p:nvSpPr>
        <p:spPr>
          <a:xfrm>
            <a:off x="2603778" y="2603540"/>
            <a:ext cx="595313" cy="595313"/>
          </a:xfrm>
          <a:prstGeom prst="roundRect">
            <a:avLst>
              <a:gd name="adj" fmla="val 153600"/>
            </a:avLst>
          </a:prstGeom>
          <a:solidFill>
            <a:srgbClr val="0E4EA5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6" name="Text 4"/>
          <p:cNvSpPr/>
          <p:nvPr/>
        </p:nvSpPr>
        <p:spPr>
          <a:xfrm>
            <a:off x="2782372" y="2752368"/>
            <a:ext cx="238125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FFFFFF"/>
                </a:solidFill>
                <a:latin typeface="Nanum Gothic Bold" pitchFamily="34" charset="0"/>
                <a:ea typeface="Nanum Gothic Bold" pitchFamily="34" charset="-122"/>
                <a:cs typeface="Nanum Gothic Bold" pitchFamily="34" charset="-120"/>
              </a:rPr>
              <a:t>1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1015008" y="3397329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383838"/>
                </a:solidFill>
                <a:latin typeface="Nanum Gothic Bold" pitchFamily="34" charset="0"/>
                <a:ea typeface="Nanum Gothic Bold" pitchFamily="34" charset="-122"/>
                <a:cs typeface="Nanum Gothic Bold" pitchFamily="34" charset="-120"/>
              </a:rPr>
              <a:t>RAG 에이전트 개념</a:t>
            </a:r>
            <a:endParaRPr lang="en-US" sz="1950" dirty="0"/>
          </a:p>
        </p:txBody>
      </p:sp>
      <p:sp>
        <p:nvSpPr>
          <p:cNvPr id="8" name="Text 6"/>
          <p:cNvSpPr/>
          <p:nvPr/>
        </p:nvSpPr>
        <p:spPr>
          <a:xfrm>
            <a:off x="1015008" y="3826550"/>
            <a:ext cx="3772853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383838"/>
                </a:solidFill>
                <a:latin typeface="Nanum Gothic Bold" pitchFamily="34" charset="0"/>
                <a:ea typeface="Nanum Gothic Bold" pitchFamily="34" charset="-122"/>
                <a:cs typeface="Nanum Gothic Bold" pitchFamily="34" charset="-120"/>
              </a:rPr>
              <a:t>검색 증강 생성의 기본 원리와 구조</a:t>
            </a:r>
            <a:endParaRPr lang="en-US" sz="1550" dirty="0"/>
          </a:p>
        </p:txBody>
      </p:sp>
      <p:sp>
        <p:nvSpPr>
          <p:cNvPr id="9" name="Shape 7"/>
          <p:cNvSpPr/>
          <p:nvPr/>
        </p:nvSpPr>
        <p:spPr>
          <a:xfrm>
            <a:off x="5207437" y="2901196"/>
            <a:ext cx="4215408" cy="1781651"/>
          </a:xfrm>
          <a:prstGeom prst="roundRect">
            <a:avLst>
              <a:gd name="adj" fmla="val 6159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0" name="Shape 8"/>
          <p:cNvSpPr/>
          <p:nvPr/>
        </p:nvSpPr>
        <p:spPr>
          <a:xfrm>
            <a:off x="5207437" y="2878336"/>
            <a:ext cx="4215408" cy="91440"/>
          </a:xfrm>
          <a:prstGeom prst="roundRect">
            <a:avLst>
              <a:gd name="adj" fmla="val 91163"/>
            </a:avLst>
          </a:prstGeom>
          <a:solidFill>
            <a:srgbClr val="0E4EA5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1" name="Shape 9"/>
          <p:cNvSpPr/>
          <p:nvPr/>
        </p:nvSpPr>
        <p:spPr>
          <a:xfrm>
            <a:off x="7017425" y="2603540"/>
            <a:ext cx="595313" cy="595313"/>
          </a:xfrm>
          <a:prstGeom prst="roundRect">
            <a:avLst>
              <a:gd name="adj" fmla="val 153600"/>
            </a:avLst>
          </a:prstGeom>
          <a:solidFill>
            <a:srgbClr val="0E4EA5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2" name="Text 10"/>
          <p:cNvSpPr/>
          <p:nvPr/>
        </p:nvSpPr>
        <p:spPr>
          <a:xfrm>
            <a:off x="7196018" y="2752368"/>
            <a:ext cx="238125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FFFFFF"/>
                </a:solidFill>
                <a:latin typeface="Nanum Gothic Bold" pitchFamily="34" charset="0"/>
                <a:ea typeface="Nanum Gothic Bold" pitchFamily="34" charset="-122"/>
                <a:cs typeface="Nanum Gothic Bold" pitchFamily="34" charset="-120"/>
              </a:rPr>
              <a:t>2</a:t>
            </a:r>
            <a:endParaRPr lang="en-US" sz="1850" dirty="0"/>
          </a:p>
        </p:txBody>
      </p:sp>
      <p:sp>
        <p:nvSpPr>
          <p:cNvPr id="13" name="Text 11"/>
          <p:cNvSpPr/>
          <p:nvPr/>
        </p:nvSpPr>
        <p:spPr>
          <a:xfrm>
            <a:off x="5428655" y="3397329"/>
            <a:ext cx="2838688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383838"/>
                </a:solidFill>
                <a:latin typeface="Nanum Gothic Bold" pitchFamily="34" charset="0"/>
                <a:ea typeface="Nanum Gothic Bold" pitchFamily="34" charset="-122"/>
                <a:cs typeface="Nanum Gothic Bold" pitchFamily="34" charset="-120"/>
              </a:rPr>
              <a:t>간단한 RAG 에이전트 구현</a:t>
            </a:r>
            <a:endParaRPr lang="en-US" sz="1950" dirty="0"/>
          </a:p>
        </p:txBody>
      </p:sp>
      <p:sp>
        <p:nvSpPr>
          <p:cNvPr id="14" name="Text 12"/>
          <p:cNvSpPr/>
          <p:nvPr/>
        </p:nvSpPr>
        <p:spPr>
          <a:xfrm>
            <a:off x="5428655" y="3826550"/>
            <a:ext cx="3772972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383838"/>
                </a:solidFill>
                <a:latin typeface="Nanum Gothic Bold" pitchFamily="34" charset="0"/>
                <a:ea typeface="Nanum Gothic Bold" pitchFamily="34" charset="-122"/>
                <a:cs typeface="Nanum Gothic Bold" pitchFamily="34" charset="-120"/>
              </a:rPr>
              <a:t>문서 검색 및 요약 도구 결합 실습</a:t>
            </a:r>
            <a:endParaRPr lang="en-US" sz="1550" dirty="0"/>
          </a:p>
        </p:txBody>
      </p:sp>
      <p:sp>
        <p:nvSpPr>
          <p:cNvPr id="15" name="Shape 13"/>
          <p:cNvSpPr/>
          <p:nvPr/>
        </p:nvSpPr>
        <p:spPr>
          <a:xfrm>
            <a:off x="9621203" y="2901196"/>
            <a:ext cx="4215289" cy="1781651"/>
          </a:xfrm>
          <a:prstGeom prst="roundRect">
            <a:avLst>
              <a:gd name="adj" fmla="val 6159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6" name="Shape 14"/>
          <p:cNvSpPr/>
          <p:nvPr/>
        </p:nvSpPr>
        <p:spPr>
          <a:xfrm>
            <a:off x="9621203" y="2878336"/>
            <a:ext cx="4215289" cy="91440"/>
          </a:xfrm>
          <a:prstGeom prst="roundRect">
            <a:avLst>
              <a:gd name="adj" fmla="val 91163"/>
            </a:avLst>
          </a:prstGeom>
          <a:solidFill>
            <a:srgbClr val="0E4EA5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7" name="Shape 15"/>
          <p:cNvSpPr/>
          <p:nvPr/>
        </p:nvSpPr>
        <p:spPr>
          <a:xfrm>
            <a:off x="11431191" y="2603540"/>
            <a:ext cx="595313" cy="595313"/>
          </a:xfrm>
          <a:prstGeom prst="roundRect">
            <a:avLst>
              <a:gd name="adj" fmla="val 153600"/>
            </a:avLst>
          </a:prstGeom>
          <a:solidFill>
            <a:srgbClr val="0E4EA5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8" name="Text 16"/>
          <p:cNvSpPr/>
          <p:nvPr/>
        </p:nvSpPr>
        <p:spPr>
          <a:xfrm>
            <a:off x="11609784" y="2752368"/>
            <a:ext cx="238125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FFFFFF"/>
                </a:solidFill>
                <a:latin typeface="Nanum Gothic Bold" pitchFamily="34" charset="0"/>
                <a:ea typeface="Nanum Gothic Bold" pitchFamily="34" charset="-122"/>
                <a:cs typeface="Nanum Gothic Bold" pitchFamily="34" charset="-120"/>
              </a:rPr>
              <a:t>3</a:t>
            </a:r>
            <a:endParaRPr lang="en-US" sz="1850" dirty="0"/>
          </a:p>
        </p:txBody>
      </p:sp>
      <p:sp>
        <p:nvSpPr>
          <p:cNvPr id="19" name="Text 17"/>
          <p:cNvSpPr/>
          <p:nvPr/>
        </p:nvSpPr>
        <p:spPr>
          <a:xfrm>
            <a:off x="9842421" y="3397329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383838"/>
                </a:solidFill>
                <a:latin typeface="Nanum Gothic Bold" pitchFamily="34" charset="0"/>
                <a:ea typeface="Nanum Gothic Bold" pitchFamily="34" charset="-122"/>
                <a:cs typeface="Nanum Gothic Bold" pitchFamily="34" charset="-120"/>
              </a:rPr>
              <a:t>고급 검색 기법</a:t>
            </a:r>
            <a:endParaRPr lang="en-US" sz="1950" dirty="0"/>
          </a:p>
        </p:txBody>
      </p:sp>
      <p:sp>
        <p:nvSpPr>
          <p:cNvPr id="20" name="Text 18"/>
          <p:cNvSpPr/>
          <p:nvPr/>
        </p:nvSpPr>
        <p:spPr>
          <a:xfrm>
            <a:off x="9842421" y="3826550"/>
            <a:ext cx="3772853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383838"/>
                </a:solidFill>
                <a:latin typeface="Nanum Gothic Bold" pitchFamily="34" charset="0"/>
                <a:ea typeface="Nanum Gothic Bold" pitchFamily="34" charset="-122"/>
                <a:cs typeface="Nanum Gothic Bold" pitchFamily="34" charset="-120"/>
              </a:rPr>
              <a:t>Re-ranking과 HYDE 기법을 통한 검색 성능 향상</a:t>
            </a:r>
            <a:endParaRPr lang="en-US" sz="1550" dirty="0"/>
          </a:p>
        </p:txBody>
      </p:sp>
      <p:sp>
        <p:nvSpPr>
          <p:cNvPr id="21" name="Shape 19"/>
          <p:cNvSpPr/>
          <p:nvPr/>
        </p:nvSpPr>
        <p:spPr>
          <a:xfrm>
            <a:off x="793790" y="5178862"/>
            <a:ext cx="6422112" cy="1464112"/>
          </a:xfrm>
          <a:prstGeom prst="roundRect">
            <a:avLst>
              <a:gd name="adj" fmla="val 7495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22" name="Shape 20"/>
          <p:cNvSpPr/>
          <p:nvPr/>
        </p:nvSpPr>
        <p:spPr>
          <a:xfrm>
            <a:off x="793790" y="5156002"/>
            <a:ext cx="6422112" cy="91440"/>
          </a:xfrm>
          <a:prstGeom prst="roundRect">
            <a:avLst>
              <a:gd name="adj" fmla="val 91163"/>
            </a:avLst>
          </a:prstGeom>
          <a:solidFill>
            <a:srgbClr val="0E4EA5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23" name="Shape 21"/>
          <p:cNvSpPr/>
          <p:nvPr/>
        </p:nvSpPr>
        <p:spPr>
          <a:xfrm>
            <a:off x="3707130" y="4881205"/>
            <a:ext cx="595313" cy="595313"/>
          </a:xfrm>
          <a:prstGeom prst="roundRect">
            <a:avLst>
              <a:gd name="adj" fmla="val 153600"/>
            </a:avLst>
          </a:prstGeom>
          <a:solidFill>
            <a:srgbClr val="0E4EA5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24" name="Text 22"/>
          <p:cNvSpPr/>
          <p:nvPr/>
        </p:nvSpPr>
        <p:spPr>
          <a:xfrm>
            <a:off x="3885724" y="5030033"/>
            <a:ext cx="238125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FFFFFF"/>
                </a:solidFill>
                <a:latin typeface="Nanum Gothic Bold" pitchFamily="34" charset="0"/>
                <a:ea typeface="Nanum Gothic Bold" pitchFamily="34" charset="-122"/>
                <a:cs typeface="Nanum Gothic Bold" pitchFamily="34" charset="-120"/>
              </a:rPr>
              <a:t>4</a:t>
            </a:r>
            <a:endParaRPr lang="en-US" sz="1850" dirty="0"/>
          </a:p>
        </p:txBody>
      </p:sp>
      <p:sp>
        <p:nvSpPr>
          <p:cNvPr id="25" name="Text 23"/>
          <p:cNvSpPr/>
          <p:nvPr/>
        </p:nvSpPr>
        <p:spPr>
          <a:xfrm>
            <a:off x="1015008" y="5674995"/>
            <a:ext cx="3577590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383838"/>
                </a:solidFill>
                <a:latin typeface="Nanum Gothic Bold" pitchFamily="34" charset="0"/>
                <a:ea typeface="Nanum Gothic Bold" pitchFamily="34" charset="-122"/>
                <a:cs typeface="Nanum Gothic Bold" pitchFamily="34" charset="-120"/>
              </a:rPr>
              <a:t>Function Calling 및 Text-to-SQL</a:t>
            </a:r>
            <a:endParaRPr lang="en-US" sz="1950" dirty="0"/>
          </a:p>
        </p:txBody>
      </p:sp>
      <p:sp>
        <p:nvSpPr>
          <p:cNvPr id="26" name="Text 24"/>
          <p:cNvSpPr/>
          <p:nvPr/>
        </p:nvSpPr>
        <p:spPr>
          <a:xfrm>
            <a:off x="1015008" y="6104215"/>
            <a:ext cx="597967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383838"/>
                </a:solidFill>
                <a:latin typeface="Nanum Gothic Bold" pitchFamily="34" charset="0"/>
                <a:ea typeface="Nanum Gothic Bold" pitchFamily="34" charset="-122"/>
                <a:cs typeface="Nanum Gothic Bold" pitchFamily="34" charset="-120"/>
              </a:rPr>
              <a:t>외부 API 연동과 데이터베이스 쿼리 자동화</a:t>
            </a:r>
            <a:endParaRPr lang="en-US" sz="1550" dirty="0"/>
          </a:p>
        </p:txBody>
      </p:sp>
      <p:sp>
        <p:nvSpPr>
          <p:cNvPr id="27" name="Shape 25"/>
          <p:cNvSpPr/>
          <p:nvPr/>
        </p:nvSpPr>
        <p:spPr>
          <a:xfrm>
            <a:off x="7414260" y="5178862"/>
            <a:ext cx="6422231" cy="1464112"/>
          </a:xfrm>
          <a:prstGeom prst="roundRect">
            <a:avLst>
              <a:gd name="adj" fmla="val 7495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28" name="Shape 26"/>
          <p:cNvSpPr/>
          <p:nvPr/>
        </p:nvSpPr>
        <p:spPr>
          <a:xfrm>
            <a:off x="7414260" y="5156002"/>
            <a:ext cx="6422231" cy="91440"/>
          </a:xfrm>
          <a:prstGeom prst="roundRect">
            <a:avLst>
              <a:gd name="adj" fmla="val 91163"/>
            </a:avLst>
          </a:prstGeom>
          <a:solidFill>
            <a:srgbClr val="0E4EA5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29" name="Shape 27"/>
          <p:cNvSpPr/>
          <p:nvPr/>
        </p:nvSpPr>
        <p:spPr>
          <a:xfrm>
            <a:off x="10327719" y="4881205"/>
            <a:ext cx="595313" cy="595313"/>
          </a:xfrm>
          <a:prstGeom prst="roundRect">
            <a:avLst>
              <a:gd name="adj" fmla="val 153600"/>
            </a:avLst>
          </a:prstGeom>
          <a:solidFill>
            <a:srgbClr val="0E4EA5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30" name="Text 28"/>
          <p:cNvSpPr/>
          <p:nvPr/>
        </p:nvSpPr>
        <p:spPr>
          <a:xfrm>
            <a:off x="10506313" y="5030033"/>
            <a:ext cx="238125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FFFFFF"/>
                </a:solidFill>
                <a:latin typeface="Nanum Gothic Bold" pitchFamily="34" charset="0"/>
                <a:ea typeface="Nanum Gothic Bold" pitchFamily="34" charset="-122"/>
                <a:cs typeface="Nanum Gothic Bold" pitchFamily="34" charset="-120"/>
              </a:rPr>
              <a:t>5</a:t>
            </a:r>
            <a:endParaRPr lang="en-US" sz="1850" dirty="0"/>
          </a:p>
        </p:txBody>
      </p:sp>
      <p:sp>
        <p:nvSpPr>
          <p:cNvPr id="31" name="Text 29"/>
          <p:cNvSpPr/>
          <p:nvPr/>
        </p:nvSpPr>
        <p:spPr>
          <a:xfrm>
            <a:off x="7635478" y="5674995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383838"/>
                </a:solidFill>
                <a:latin typeface="Nanum Gothic Bold" pitchFamily="34" charset="0"/>
                <a:ea typeface="Nanum Gothic Bold" pitchFamily="34" charset="-122"/>
                <a:cs typeface="Nanum Gothic Bold" pitchFamily="34" charset="-120"/>
              </a:rPr>
              <a:t>MCP 및 최종 프로젝트</a:t>
            </a:r>
            <a:endParaRPr lang="en-US" sz="1950" dirty="0"/>
          </a:p>
        </p:txBody>
      </p:sp>
      <p:sp>
        <p:nvSpPr>
          <p:cNvPr id="32" name="Text 30"/>
          <p:cNvSpPr/>
          <p:nvPr/>
        </p:nvSpPr>
        <p:spPr>
          <a:xfrm>
            <a:off x="7635478" y="6104215"/>
            <a:ext cx="597979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383838"/>
                </a:solidFill>
                <a:latin typeface="Nanum Gothic Bold" pitchFamily="34" charset="0"/>
                <a:ea typeface="Nanum Gothic Bold" pitchFamily="34" charset="-122"/>
                <a:cs typeface="Nanum Gothic Bold" pitchFamily="34" charset="-120"/>
              </a:rPr>
              <a:t>모듈형 컨텍스트 프로세싱과 종합 프로젝트 안내</a:t>
            </a:r>
            <a:endParaRPr lang="en-US" sz="155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67533"/>
            <a:ext cx="496181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0000"/>
                </a:solidFill>
                <a:latin typeface="Nanum Gothic Bold" pitchFamily="34" charset="0"/>
                <a:ea typeface="Nanum Gothic Bold" pitchFamily="34" charset="-122"/>
                <a:cs typeface="Nanum Gothic Bold" pitchFamily="34" charset="-120"/>
              </a:rPr>
              <a:t>RAG 에이전트 개념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3184446"/>
            <a:ext cx="130428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383838"/>
                </a:solidFill>
                <a:latin typeface="Nanum Gothic Bold" pitchFamily="34" charset="0"/>
                <a:ea typeface="Nanum Gothic Bold" pitchFamily="34" charset="-122"/>
                <a:cs typeface="Nanum Gothic Bold" pitchFamily="34" charset="-120"/>
              </a:rPr>
              <a:t>RAG(Retrieval-Augmented Generation) 에이전트는 대규모 언어 모델(LLM)의 생성 능력과 외부 지식 검색을 결합한 시스템입니다. </a:t>
            </a:r>
            <a:endParaRPr lang="en-US" sz="1550" dirty="0"/>
          </a:p>
        </p:txBody>
      </p:sp>
      <p:sp>
        <p:nvSpPr>
          <p:cNvPr id="4" name="Text 2"/>
          <p:cNvSpPr/>
          <p:nvPr/>
        </p:nvSpPr>
        <p:spPr>
          <a:xfrm>
            <a:off x="793790" y="4042767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383838"/>
                </a:solidFill>
                <a:latin typeface="Nanum Gothic Bold" pitchFamily="34" charset="0"/>
                <a:ea typeface="Nanum Gothic Bold" pitchFamily="34" charset="-122"/>
                <a:cs typeface="Nanum Gothic Bold" pitchFamily="34" charset="-120"/>
              </a:rPr>
              <a:t>최신 정보 접근 가능</a:t>
            </a:r>
            <a:endParaRPr lang="en-US" sz="1550" dirty="0"/>
          </a:p>
        </p:txBody>
      </p:sp>
      <p:sp>
        <p:nvSpPr>
          <p:cNvPr id="5" name="Text 3"/>
          <p:cNvSpPr/>
          <p:nvPr/>
        </p:nvSpPr>
        <p:spPr>
          <a:xfrm>
            <a:off x="793790" y="4429720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383838"/>
                </a:solidFill>
                <a:latin typeface="Nanum Gothic Bold" pitchFamily="34" charset="0"/>
                <a:ea typeface="Nanum Gothic Bold" pitchFamily="34" charset="-122"/>
                <a:cs typeface="Nanum Gothic Bold" pitchFamily="34" charset="-120"/>
              </a:rPr>
              <a:t>환각(hallucination) 감소</a:t>
            </a:r>
            <a:endParaRPr lang="en-US" sz="1550" dirty="0"/>
          </a:p>
        </p:txBody>
      </p:sp>
      <p:sp>
        <p:nvSpPr>
          <p:cNvPr id="6" name="Text 4"/>
          <p:cNvSpPr/>
          <p:nvPr/>
        </p:nvSpPr>
        <p:spPr>
          <a:xfrm>
            <a:off x="793790" y="4816673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383838"/>
                </a:solidFill>
                <a:latin typeface="Nanum Gothic Bold" pitchFamily="34" charset="0"/>
                <a:ea typeface="Nanum Gothic Bold" pitchFamily="34" charset="-122"/>
                <a:cs typeface="Nanum Gothic Bold" pitchFamily="34" charset="-120"/>
              </a:rPr>
              <a:t>도메인 특화 지식 활용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793790" y="5203627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383838"/>
                </a:solidFill>
                <a:latin typeface="Nanum Gothic Bold" pitchFamily="34" charset="0"/>
                <a:ea typeface="Nanum Gothic Bold" pitchFamily="34" charset="-122"/>
                <a:cs typeface="Nanum Gothic Bold" pitchFamily="34" charset="-120"/>
              </a:rPr>
              <a:t>소스 인용 및 추적 가능</a:t>
            </a:r>
            <a:endParaRPr lang="en-US" sz="1550" dirty="0"/>
          </a:p>
        </p:txBody>
      </p:sp>
      <p:sp>
        <p:nvSpPr>
          <p:cNvPr id="8" name="Text 6"/>
          <p:cNvSpPr/>
          <p:nvPr/>
        </p:nvSpPr>
        <p:spPr>
          <a:xfrm>
            <a:off x="793790" y="5744408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383838"/>
                </a:solidFill>
                <a:latin typeface="Nanum Gothic Bold" pitchFamily="34" charset="0"/>
                <a:ea typeface="Nanum Gothic Bold" pitchFamily="34" charset="-122"/>
                <a:cs typeface="Nanum Gothic Bold" pitchFamily="34" charset="-120"/>
              </a:rPr>
              <a:t>RAG 에이전트는 사용자 질의를 분석하고, 관련 문서를 검색한 후, 검색된 컨텍스트를 바탕으로 응답을 생성합니다.</a:t>
            </a:r>
            <a:endParaRPr lang="en-US" sz="155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19795"/>
            <a:ext cx="5678805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0000"/>
                </a:solidFill>
                <a:latin typeface="Nanum Gothic Bold" pitchFamily="34" charset="0"/>
                <a:ea typeface="Nanum Gothic Bold" pitchFamily="34" charset="-122"/>
                <a:cs typeface="Nanum Gothic Bold" pitchFamily="34" charset="-120"/>
              </a:rPr>
              <a:t>간단한 RAG 에이전트 구현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2137529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383838"/>
                </a:solidFill>
                <a:latin typeface="Nanum Gothic Bold" pitchFamily="34" charset="0"/>
                <a:ea typeface="Nanum Gothic Bold" pitchFamily="34" charset="-122"/>
                <a:cs typeface="Nanum Gothic Bold" pitchFamily="34" charset="-120"/>
              </a:rPr>
              <a:t>문서 검색 도구와 요약 도구를 결합한 기본 RAG 에이전트를 구현해 보겠습니다.</a:t>
            </a:r>
            <a:endParaRPr lang="en-US" sz="1550" dirty="0"/>
          </a:p>
        </p:txBody>
      </p:sp>
      <p:sp>
        <p:nvSpPr>
          <p:cNvPr id="4" name="Shape 2"/>
          <p:cNvSpPr/>
          <p:nvPr/>
        </p:nvSpPr>
        <p:spPr>
          <a:xfrm>
            <a:off x="793790" y="2678311"/>
            <a:ext cx="13042821" cy="3790593"/>
          </a:xfrm>
          <a:prstGeom prst="roundRect">
            <a:avLst>
              <a:gd name="adj" fmla="val 2199"/>
            </a:avLst>
          </a:prstGeom>
          <a:solidFill>
            <a:srgbClr val="F2F2F2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5" name="Shape 3"/>
          <p:cNvSpPr/>
          <p:nvPr/>
        </p:nvSpPr>
        <p:spPr>
          <a:xfrm>
            <a:off x="783908" y="2678311"/>
            <a:ext cx="13062585" cy="3790593"/>
          </a:xfrm>
          <a:prstGeom prst="roundRect">
            <a:avLst>
              <a:gd name="adj" fmla="val 785"/>
            </a:avLst>
          </a:prstGeom>
          <a:solidFill>
            <a:srgbClr val="F2F2F2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6" name="Text 4"/>
          <p:cNvSpPr/>
          <p:nvPr/>
        </p:nvSpPr>
        <p:spPr>
          <a:xfrm>
            <a:off x="982266" y="2827139"/>
            <a:ext cx="12665869" cy="34929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383838"/>
                </a:solidFill>
                <a:highlight>
                  <a:srgbClr val="F2F2F2"/>
                </a:highlight>
                <a:latin typeface="Consolas Bold" pitchFamily="34" charset="0"/>
                <a:ea typeface="Consolas Bold" pitchFamily="34" charset="-122"/>
                <a:cs typeface="Consolas Bold" pitchFamily="34" charset="-120"/>
              </a:rPr>
              <a:t># (의사 코드) 문서 검색 Tool + 요약 Tool </a:t>
            </a:r>
            <a:r>
              <a:rPr lang="en-US" sz="1550" b="1" dirty="0" err="1">
                <a:solidFill>
                  <a:srgbClr val="383838"/>
                </a:solidFill>
                <a:highlight>
                  <a:srgbClr val="F2F2F2"/>
                </a:highlight>
                <a:latin typeface="Consolas Bold" pitchFamily="34" charset="0"/>
                <a:ea typeface="Consolas Bold" pitchFamily="34" charset="-122"/>
                <a:cs typeface="Consolas Bold" pitchFamily="34" charset="-120"/>
              </a:rPr>
              <a:t>결합</a:t>
            </a:r>
            <a:r>
              <a:rPr lang="en-US" sz="1550" b="1" dirty="0">
                <a:solidFill>
                  <a:srgbClr val="383838"/>
                </a:solidFill>
                <a:highlight>
                  <a:srgbClr val="F2F2F2"/>
                </a:highlight>
                <a:latin typeface="Consolas Bold" pitchFamily="34" charset="0"/>
                <a:ea typeface="Consolas Bold" pitchFamily="34" charset="-122"/>
                <a:cs typeface="Consolas Bold" pitchFamily="34" charset="-120"/>
              </a:rPr>
              <a:t> </a:t>
            </a:r>
            <a:r>
              <a:rPr lang="en-US" sz="1550" b="1" dirty="0" err="1">
                <a:solidFill>
                  <a:srgbClr val="383838"/>
                </a:solidFill>
                <a:highlight>
                  <a:srgbClr val="F2F2F2"/>
                </a:highlight>
                <a:latin typeface="Consolas Bold" pitchFamily="34" charset="0"/>
                <a:ea typeface="Consolas Bold" pitchFamily="34" charset="-122"/>
                <a:cs typeface="Consolas Bold" pitchFamily="34" charset="-120"/>
              </a:rPr>
              <a:t>에이전트</a:t>
            </a:r>
            <a:endParaRPr lang="en-US" sz="1550" b="1" dirty="0">
              <a:solidFill>
                <a:srgbClr val="383838"/>
              </a:solidFill>
              <a:highlight>
                <a:srgbClr val="F2F2F2"/>
              </a:highlight>
              <a:latin typeface="Consolas Bold" pitchFamily="34" charset="0"/>
              <a:ea typeface="Consolas Bold" pitchFamily="34" charset="-122"/>
              <a:cs typeface="Consolas Bold" pitchFamily="34" charset="-120"/>
            </a:endParaRPr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383838"/>
                </a:solidFill>
                <a:highlight>
                  <a:srgbClr val="F2F2F2"/>
                </a:highlight>
                <a:latin typeface="Consolas Bold" pitchFamily="34" charset="0"/>
                <a:ea typeface="Consolas Bold" pitchFamily="34" charset="-122"/>
                <a:cs typeface="Consolas Bold" pitchFamily="34" charset="-120"/>
              </a:rPr>
              <a:t>tools = [retrieval tool, summarizer tool]</a:t>
            </a:r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383838"/>
                </a:solidFill>
                <a:highlight>
                  <a:srgbClr val="F2F2F2"/>
                </a:highlight>
                <a:latin typeface="Consolas Bold" pitchFamily="34" charset="0"/>
                <a:ea typeface="Consolas Bold" pitchFamily="34" charset="-122"/>
                <a:cs typeface="Consolas Bold" pitchFamily="34" charset="-120"/>
              </a:rPr>
              <a:t>state = {}</a:t>
            </a:r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383838"/>
                </a:solidFill>
                <a:highlight>
                  <a:srgbClr val="F2F2F2"/>
                </a:highlight>
                <a:latin typeface="Consolas Bold" pitchFamily="34" charset="0"/>
                <a:ea typeface="Consolas Bold" pitchFamily="34" charset="-122"/>
                <a:cs typeface="Consolas Bold" pitchFamily="34" charset="-120"/>
              </a:rPr>
              <a:t>def agent(query):    </a:t>
            </a:r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383838"/>
                </a:solidFill>
                <a:highlight>
                  <a:srgbClr val="F2F2F2"/>
                </a:highlight>
                <a:latin typeface="Consolas Bold" pitchFamily="34" charset="0"/>
                <a:ea typeface="Consolas Bold" pitchFamily="34" charset="-122"/>
                <a:cs typeface="Consolas Bold" pitchFamily="34" charset="-120"/>
              </a:rPr>
              <a:t>   if '요약' in query:        </a:t>
            </a:r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383838"/>
                </a:solidFill>
                <a:highlight>
                  <a:srgbClr val="F2F2F2"/>
                </a:highlight>
                <a:latin typeface="Consolas Bold" pitchFamily="34" charset="0"/>
                <a:ea typeface="Consolas Bold" pitchFamily="34" charset="-122"/>
                <a:cs typeface="Consolas Bold" pitchFamily="34" charset="-120"/>
              </a:rPr>
              <a:t>      </a:t>
            </a:r>
            <a:r>
              <a:rPr lang="en-US" sz="1550" b="1" dirty="0" err="1">
                <a:solidFill>
                  <a:srgbClr val="383838"/>
                </a:solidFill>
                <a:highlight>
                  <a:srgbClr val="F2F2F2"/>
                </a:highlight>
                <a:latin typeface="Consolas Bold" pitchFamily="34" charset="0"/>
                <a:ea typeface="Consolas Bold" pitchFamily="34" charset="-122"/>
                <a:cs typeface="Consolas Bold" pitchFamily="34" charset="-120"/>
              </a:rPr>
              <a:t>ctx</a:t>
            </a:r>
            <a:r>
              <a:rPr lang="en-US" sz="1550" b="1" dirty="0">
                <a:solidFill>
                  <a:srgbClr val="383838"/>
                </a:solidFill>
                <a:highlight>
                  <a:srgbClr val="F2F2F2"/>
                </a:highlight>
                <a:latin typeface="Consolas Bold" pitchFamily="34" charset="0"/>
                <a:ea typeface="Consolas Bold" pitchFamily="34" charset="-122"/>
                <a:cs typeface="Consolas Bold" pitchFamily="34" charset="-120"/>
              </a:rPr>
              <a:t> = retrieval tool(query)         </a:t>
            </a:r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383838"/>
                </a:solidFill>
                <a:highlight>
                  <a:srgbClr val="F2F2F2"/>
                </a:highlight>
                <a:latin typeface="Consolas Bold" pitchFamily="34" charset="0"/>
                <a:ea typeface="Consolas Bold" pitchFamily="34" charset="-122"/>
                <a:cs typeface="Consolas Bold" pitchFamily="34" charset="-120"/>
              </a:rPr>
              <a:t>      return summarizer tool(ctx)    </a:t>
            </a:r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383838"/>
                </a:solidFill>
                <a:highlight>
                  <a:srgbClr val="F2F2F2"/>
                </a:highlight>
                <a:latin typeface="Consolas Bold" pitchFamily="34" charset="0"/>
                <a:ea typeface="Consolas Bold" pitchFamily="34" charset="-122"/>
                <a:cs typeface="Consolas Bold" pitchFamily="34" charset="-120"/>
              </a:rPr>
              <a:t>   else:         </a:t>
            </a:r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383838"/>
                </a:solidFill>
                <a:highlight>
                  <a:srgbClr val="F2F2F2"/>
                </a:highlight>
                <a:latin typeface="Consolas Bold" pitchFamily="34" charset="0"/>
                <a:ea typeface="Consolas Bold" pitchFamily="34" charset="-122"/>
                <a:cs typeface="Consolas Bold" pitchFamily="34" charset="-120"/>
              </a:rPr>
              <a:t>      return retrieval_tool(query)</a:t>
            </a:r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383838"/>
                </a:solidFill>
                <a:highlight>
                  <a:srgbClr val="F2F2F2"/>
                </a:highlight>
                <a:latin typeface="Consolas Bold" pitchFamily="34" charset="0"/>
                <a:ea typeface="Consolas Bold" pitchFamily="34" charset="-122"/>
                <a:cs typeface="Consolas Bold" pitchFamily="34" charset="-120"/>
              </a:rPr>
              <a:t>  </a:t>
            </a:r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383838"/>
                </a:solidFill>
                <a:highlight>
                  <a:srgbClr val="F2F2F2"/>
                </a:highlight>
                <a:latin typeface="Consolas Bold" pitchFamily="34" charset="0"/>
                <a:ea typeface="Consolas Bold" pitchFamily="34" charset="-122"/>
                <a:cs typeface="Consolas Bold" pitchFamily="34" charset="-120"/>
              </a:rPr>
              <a:t>print(agent("이 보고서를 3줄로 요약해줘"))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793790" y="6692146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383838"/>
                </a:solidFill>
                <a:latin typeface="Nanum Gothic Bold" pitchFamily="34" charset="0"/>
                <a:ea typeface="Nanum Gothic Bold" pitchFamily="34" charset="-122"/>
                <a:cs typeface="Nanum Gothic Bold" pitchFamily="34" charset="-120"/>
              </a:rPr>
              <a:t>이 간단한 에이전트는 사용자 쿼리에 '요약'이라는 키워드가 포함되어 있는지 확인하고, 그에 따라 적절한 도구를 선택하여 실행합니다.</a:t>
            </a:r>
            <a:endParaRPr lang="en-US" sz="15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423755"/>
            <a:ext cx="496181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0000"/>
                </a:solidFill>
                <a:latin typeface="Nanum Gothic Bold" pitchFamily="34" charset="0"/>
                <a:ea typeface="Nanum Gothic Bold" pitchFamily="34" charset="-122"/>
                <a:cs typeface="Nanum Gothic Bold" pitchFamily="34" charset="-120"/>
              </a:rPr>
              <a:t>강의 개요</a:t>
            </a:r>
            <a:endParaRPr lang="en-US" sz="3900" dirty="0"/>
          </a:p>
        </p:txBody>
      </p:sp>
      <p:sp>
        <p:nvSpPr>
          <p:cNvPr id="3" name="Shape 1"/>
          <p:cNvSpPr/>
          <p:nvPr/>
        </p:nvSpPr>
        <p:spPr>
          <a:xfrm>
            <a:off x="793790" y="3440668"/>
            <a:ext cx="4215289" cy="1506736"/>
          </a:xfrm>
          <a:prstGeom prst="roundRect">
            <a:avLst>
              <a:gd name="adj" fmla="val 5532"/>
            </a:avLst>
          </a:prstGeom>
          <a:solidFill>
            <a:srgbClr val="FFFFFF"/>
          </a:solidFill>
          <a:ln w="22860">
            <a:solidFill>
              <a:srgbClr val="B6C8E1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" name="Text 2"/>
          <p:cNvSpPr/>
          <p:nvPr/>
        </p:nvSpPr>
        <p:spPr>
          <a:xfrm>
            <a:off x="1015008" y="3661886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383838"/>
                </a:solidFill>
                <a:latin typeface="Nanum Gothic Bold" pitchFamily="34" charset="0"/>
                <a:ea typeface="Nanum Gothic Bold" pitchFamily="34" charset="-122"/>
                <a:cs typeface="Nanum Gothic Bold" pitchFamily="34" charset="-120"/>
              </a:rPr>
              <a:t>과정 목표</a:t>
            </a:r>
            <a:endParaRPr lang="en-US" sz="1950" dirty="0"/>
          </a:p>
        </p:txBody>
      </p:sp>
      <p:sp>
        <p:nvSpPr>
          <p:cNvPr id="5" name="Text 3"/>
          <p:cNvSpPr/>
          <p:nvPr/>
        </p:nvSpPr>
        <p:spPr>
          <a:xfrm>
            <a:off x="1015008" y="4091107"/>
            <a:ext cx="3772853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383838"/>
                </a:solidFill>
                <a:latin typeface="Nanum Gothic Bold" pitchFamily="34" charset="0"/>
                <a:ea typeface="Nanum Gothic Bold" pitchFamily="34" charset="-122"/>
                <a:cs typeface="Nanum Gothic Bold" pitchFamily="34" charset="-120"/>
              </a:rPr>
              <a:t>직업훈련 강사를 </a:t>
            </a:r>
            <a:r>
              <a:rPr lang="en-US" sz="1550" b="1" dirty="0" err="1">
                <a:solidFill>
                  <a:srgbClr val="383838"/>
                </a:solidFill>
                <a:latin typeface="Nanum Gothic Bold" pitchFamily="34" charset="0"/>
                <a:ea typeface="Nanum Gothic Bold" pitchFamily="34" charset="-122"/>
                <a:cs typeface="Nanum Gothic Bold" pitchFamily="34" charset="-120"/>
              </a:rPr>
              <a:t>위한</a:t>
            </a:r>
            <a:r>
              <a:rPr lang="en-US" sz="1550" b="1" dirty="0">
                <a:solidFill>
                  <a:srgbClr val="383838"/>
                </a:solidFill>
                <a:latin typeface="Nanum Gothic Bold" pitchFamily="34" charset="0"/>
                <a:ea typeface="Nanum Gothic Bold" pitchFamily="34" charset="-122"/>
                <a:cs typeface="Nanum Gothic Bold" pitchFamily="34" charset="-120"/>
              </a:rPr>
              <a:t> </a:t>
            </a:r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b="1" dirty="0" err="1">
                <a:solidFill>
                  <a:srgbClr val="383838"/>
                </a:solidFill>
                <a:latin typeface="Nanum Gothic Bold" pitchFamily="34" charset="0"/>
                <a:ea typeface="Nanum Gothic Bold" pitchFamily="34" charset="-122"/>
                <a:cs typeface="Nanum Gothic Bold" pitchFamily="34" charset="-120"/>
              </a:rPr>
              <a:t>라마인덱스</a:t>
            </a:r>
            <a:r>
              <a:rPr lang="en-US" sz="1550" b="1" dirty="0">
                <a:solidFill>
                  <a:srgbClr val="383838"/>
                </a:solidFill>
                <a:latin typeface="Nanum Gothic Bold" pitchFamily="34" charset="0"/>
                <a:ea typeface="Nanum Gothic Bold" pitchFamily="34" charset="-122"/>
                <a:cs typeface="Nanum Gothic Bold" pitchFamily="34" charset="-120"/>
              </a:rPr>
              <a:t> 활용 능력 배양</a:t>
            </a:r>
            <a:endParaRPr lang="en-US" sz="1550" dirty="0"/>
          </a:p>
        </p:txBody>
      </p:sp>
      <p:sp>
        <p:nvSpPr>
          <p:cNvPr id="6" name="Shape 4"/>
          <p:cNvSpPr/>
          <p:nvPr/>
        </p:nvSpPr>
        <p:spPr>
          <a:xfrm>
            <a:off x="5207437" y="3440668"/>
            <a:ext cx="4215408" cy="1506736"/>
          </a:xfrm>
          <a:prstGeom prst="roundRect">
            <a:avLst>
              <a:gd name="adj" fmla="val 5532"/>
            </a:avLst>
          </a:prstGeom>
          <a:solidFill>
            <a:srgbClr val="FFFFFF"/>
          </a:solidFill>
          <a:ln w="22860">
            <a:solidFill>
              <a:srgbClr val="B6C8E1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7" name="Text 5"/>
          <p:cNvSpPr/>
          <p:nvPr/>
        </p:nvSpPr>
        <p:spPr>
          <a:xfrm>
            <a:off x="5428655" y="3661886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383838"/>
                </a:solidFill>
                <a:latin typeface="Nanum Gothic Bold" pitchFamily="34" charset="0"/>
                <a:ea typeface="Nanum Gothic Bold" pitchFamily="34" charset="-122"/>
                <a:cs typeface="Nanum Gothic Bold" pitchFamily="34" charset="-120"/>
              </a:rPr>
              <a:t>학습 기대효과</a:t>
            </a:r>
            <a:endParaRPr lang="en-US" sz="1950" dirty="0"/>
          </a:p>
        </p:txBody>
      </p:sp>
      <p:sp>
        <p:nvSpPr>
          <p:cNvPr id="8" name="Text 6"/>
          <p:cNvSpPr/>
          <p:nvPr/>
        </p:nvSpPr>
        <p:spPr>
          <a:xfrm>
            <a:off x="5428655" y="4091107"/>
            <a:ext cx="3772972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383838"/>
                </a:solidFill>
                <a:latin typeface="Nanum Gothic Bold" pitchFamily="34" charset="0"/>
                <a:ea typeface="Nanum Gothic Bold" pitchFamily="34" charset="-122"/>
                <a:cs typeface="Nanum Gothic Bold" pitchFamily="34" charset="-120"/>
              </a:rPr>
              <a:t>RAG 시스템 구축 및 교육 </a:t>
            </a:r>
            <a:r>
              <a:rPr lang="en-US" sz="1550" b="1" dirty="0" err="1">
                <a:solidFill>
                  <a:srgbClr val="383838"/>
                </a:solidFill>
                <a:latin typeface="Nanum Gothic Bold" pitchFamily="34" charset="0"/>
                <a:ea typeface="Nanum Gothic Bold" pitchFamily="34" charset="-122"/>
                <a:cs typeface="Nanum Gothic Bold" pitchFamily="34" charset="-120"/>
              </a:rPr>
              <a:t>현장</a:t>
            </a:r>
            <a:r>
              <a:rPr lang="en-US" sz="1550" b="1" dirty="0">
                <a:solidFill>
                  <a:srgbClr val="383838"/>
                </a:solidFill>
                <a:latin typeface="Nanum Gothic Bold" pitchFamily="34" charset="0"/>
                <a:ea typeface="Nanum Gothic Bold" pitchFamily="34" charset="-122"/>
                <a:cs typeface="Nanum Gothic Bold" pitchFamily="34" charset="-120"/>
              </a:rPr>
              <a:t> </a:t>
            </a:r>
            <a:r>
              <a:rPr lang="en-US" sz="1550" b="1" dirty="0" err="1">
                <a:solidFill>
                  <a:srgbClr val="383838"/>
                </a:solidFill>
                <a:latin typeface="Nanum Gothic Bold" pitchFamily="34" charset="0"/>
                <a:ea typeface="Nanum Gothic Bold" pitchFamily="34" charset="-122"/>
                <a:cs typeface="Nanum Gothic Bold" pitchFamily="34" charset="-120"/>
              </a:rPr>
              <a:t>적용</a:t>
            </a:r>
            <a:endParaRPr lang="en-US" sz="1550" dirty="0"/>
          </a:p>
        </p:txBody>
      </p:sp>
      <p:sp>
        <p:nvSpPr>
          <p:cNvPr id="9" name="Shape 7"/>
          <p:cNvSpPr/>
          <p:nvPr/>
        </p:nvSpPr>
        <p:spPr>
          <a:xfrm>
            <a:off x="9621203" y="3440668"/>
            <a:ext cx="4215289" cy="1506736"/>
          </a:xfrm>
          <a:prstGeom prst="roundRect">
            <a:avLst>
              <a:gd name="adj" fmla="val 5532"/>
            </a:avLst>
          </a:prstGeom>
          <a:solidFill>
            <a:srgbClr val="FFFFFF"/>
          </a:solidFill>
          <a:ln w="22860">
            <a:solidFill>
              <a:srgbClr val="B6C8E1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0" name="Text 8"/>
          <p:cNvSpPr/>
          <p:nvPr/>
        </p:nvSpPr>
        <p:spPr>
          <a:xfrm>
            <a:off x="9842421" y="3661886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383838"/>
                </a:solidFill>
                <a:latin typeface="Nanum Gothic Bold" pitchFamily="34" charset="0"/>
                <a:ea typeface="Nanum Gothic Bold" pitchFamily="34" charset="-122"/>
                <a:cs typeface="Nanum Gothic Bold" pitchFamily="34" charset="-120"/>
              </a:rPr>
              <a:t>교육 대상</a:t>
            </a:r>
            <a:endParaRPr lang="en-US" sz="1950" dirty="0"/>
          </a:p>
        </p:txBody>
      </p:sp>
      <p:sp>
        <p:nvSpPr>
          <p:cNvPr id="11" name="Text 9"/>
          <p:cNvSpPr/>
          <p:nvPr/>
        </p:nvSpPr>
        <p:spPr>
          <a:xfrm>
            <a:off x="9842421" y="4091107"/>
            <a:ext cx="3772853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383838"/>
                </a:solidFill>
                <a:latin typeface="Nanum Gothic Bold" pitchFamily="34" charset="0"/>
                <a:ea typeface="Nanum Gothic Bold" pitchFamily="34" charset="-122"/>
                <a:cs typeface="Nanum Gothic Bold" pitchFamily="34" charset="-120"/>
              </a:rPr>
              <a:t>생성형 AI를 교육 현장에 도입하고자 하는 직업훈련 강사</a:t>
            </a:r>
            <a:endParaRPr lang="en-US" sz="1550" dirty="0"/>
          </a:p>
        </p:txBody>
      </p:sp>
      <p:sp>
        <p:nvSpPr>
          <p:cNvPr id="12" name="Text 10"/>
          <p:cNvSpPr/>
          <p:nvPr/>
        </p:nvSpPr>
        <p:spPr>
          <a:xfrm>
            <a:off x="793790" y="5170646"/>
            <a:ext cx="130428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383838"/>
                </a:solidFill>
                <a:latin typeface="Nanum Gothic Bold" pitchFamily="34" charset="0"/>
                <a:ea typeface="Nanum Gothic Bold" pitchFamily="34" charset="-122"/>
                <a:cs typeface="Nanum Gothic Bold" pitchFamily="34" charset="-120"/>
              </a:rPr>
              <a:t>이 과정에서는 RAG(Retrieval-Augmented Generation) 시스템과 LlamaIndex의 기본 개념부터 실제 구현까지 단계별로 학습합니다. </a:t>
            </a:r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383838"/>
                </a:solidFill>
                <a:latin typeface="Nanum Gothic Bold" pitchFamily="34" charset="0"/>
                <a:ea typeface="Nanum Gothic Bold" pitchFamily="34" charset="-122"/>
                <a:cs typeface="Nanum Gothic Bold" pitchFamily="34" charset="-120"/>
              </a:rPr>
              <a:t>Python 환경 구축부터 다양한 문서 처리, 벡터 데이터베이스 연동까지 실습 중심으로 진행됩니다.</a:t>
            </a:r>
            <a:endParaRPr lang="en-US" sz="155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55ACFAC-1148-2604-412D-4FD53A4095F7}"/>
              </a:ext>
            </a:extLst>
          </p:cNvPr>
          <p:cNvSpPr txBox="1"/>
          <p:nvPr/>
        </p:nvSpPr>
        <p:spPr>
          <a:xfrm>
            <a:off x="793790" y="6668333"/>
            <a:ext cx="7315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https://github.com/llama-index-tutorial/llama-index-tutorial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1647" y="545663"/>
            <a:ext cx="6618208" cy="6185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850" b="1" dirty="0">
                <a:solidFill>
                  <a:srgbClr val="000000"/>
                </a:solidFill>
                <a:latin typeface="Nanum Gothic Bold" pitchFamily="34" charset="0"/>
                <a:ea typeface="Nanum Gothic Bold" pitchFamily="34" charset="-122"/>
                <a:cs typeface="Nanum Gothic Bold" pitchFamily="34" charset="-120"/>
              </a:rPr>
              <a:t>Re-ranking을 통한 검색 최적화</a:t>
            </a:r>
            <a:endParaRPr lang="en-US" sz="3850" dirty="0"/>
          </a:p>
        </p:txBody>
      </p:sp>
      <p:sp>
        <p:nvSpPr>
          <p:cNvPr id="3" name="Text 1"/>
          <p:cNvSpPr/>
          <p:nvPr/>
        </p:nvSpPr>
        <p:spPr>
          <a:xfrm>
            <a:off x="791647" y="1559957"/>
            <a:ext cx="13047107" cy="3165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b="1" dirty="0">
                <a:solidFill>
                  <a:srgbClr val="383838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Bold" pitchFamily="34" charset="-120"/>
              </a:rPr>
              <a:t>검색 결과의 품질을 향상시키기 위해 Re-ranking 기법을 적용할 수 </a:t>
            </a:r>
            <a:r>
              <a:rPr lang="en-US" sz="1550" b="1" dirty="0" err="1">
                <a:solidFill>
                  <a:srgbClr val="383838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Bold" pitchFamily="34" charset="-120"/>
              </a:rPr>
              <a:t>있습니다</a:t>
            </a:r>
            <a:r>
              <a:rPr lang="en-US" sz="1550" b="1" dirty="0">
                <a:solidFill>
                  <a:srgbClr val="383838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Bold" pitchFamily="34" charset="-120"/>
              </a:rPr>
              <a:t>. </a:t>
            </a:r>
          </a:p>
          <a:p>
            <a:pPr marL="0" indent="0" algn="l">
              <a:lnSpc>
                <a:spcPts val="2450"/>
              </a:lnSpc>
              <a:buNone/>
            </a:pPr>
            <a:r>
              <a:rPr lang="en-US" sz="1550" b="1" dirty="0" err="1">
                <a:solidFill>
                  <a:srgbClr val="383838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Bold" pitchFamily="34" charset="-120"/>
              </a:rPr>
              <a:t>초기</a:t>
            </a:r>
            <a:r>
              <a:rPr lang="en-US" sz="1550" b="1" dirty="0">
                <a:solidFill>
                  <a:srgbClr val="383838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Bold" pitchFamily="34" charset="-120"/>
              </a:rPr>
              <a:t> 검색 결과를 더 정교한 모델로 재평가하는 </a:t>
            </a:r>
            <a:r>
              <a:rPr lang="en-US" sz="1550" b="1" dirty="0" err="1">
                <a:solidFill>
                  <a:srgbClr val="383838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Bold" pitchFamily="34" charset="-120"/>
              </a:rPr>
              <a:t>과정입니다</a:t>
            </a:r>
            <a:r>
              <a:rPr lang="en-US" sz="1550" b="1" dirty="0">
                <a:solidFill>
                  <a:srgbClr val="383838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 Bold" pitchFamily="34" charset="-120"/>
              </a:rPr>
              <a:t>.</a:t>
            </a:r>
          </a:p>
          <a:p>
            <a:pPr marL="0" indent="0" algn="l">
              <a:lnSpc>
                <a:spcPts val="2450"/>
              </a:lnSpc>
              <a:buNone/>
            </a:pPr>
            <a:endParaRPr lang="en-US" sz="1550" b="1" dirty="0">
              <a:solidFill>
                <a:srgbClr val="383838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 algn="l">
              <a:lnSpc>
                <a:spcPts val="2450"/>
              </a:lnSpc>
              <a:buNone/>
            </a:pPr>
            <a:r>
              <a:rPr lang="en-US" altLang="ko-KR" sz="155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Re-ranking</a:t>
            </a:r>
            <a:r>
              <a:rPr lang="ko-KR" altLang="en-US" sz="155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의 개념과 필요성</a:t>
            </a:r>
            <a:endParaRPr lang="en-US" altLang="ko-KR" sz="155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 algn="l">
              <a:lnSpc>
                <a:spcPts val="2450"/>
              </a:lnSpc>
              <a:buNone/>
            </a:pPr>
            <a:r>
              <a:rPr lang="ko-KR" altLang="en-US" sz="15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전통적인 검색 시스템은 키워드 매칭이나 </a:t>
            </a:r>
            <a:r>
              <a:rPr lang="en-US" altLang="ko-KR" sz="15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TF-IDF </a:t>
            </a:r>
            <a:r>
              <a:rPr lang="ko-KR" altLang="en-US" sz="15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같은 기본적인 점수 계산을 통해 결과를 반환합니다</a:t>
            </a:r>
            <a:r>
              <a:rPr lang="en-US" altLang="ko-KR" sz="15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</a:p>
          <a:p>
            <a:pPr marL="0" indent="0" algn="l">
              <a:lnSpc>
                <a:spcPts val="2450"/>
              </a:lnSpc>
              <a:buNone/>
            </a:pPr>
            <a:r>
              <a:rPr lang="ko-KR" altLang="en-US" sz="15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하지만 이런 방식은 사용자의 실제 의도나 문맥을 충분히 반영하지 못할 수 있습니다</a:t>
            </a:r>
            <a:r>
              <a:rPr lang="en-US" altLang="ko-KR" sz="15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</a:p>
          <a:p>
            <a:pPr marL="0" indent="0" algn="l">
              <a:lnSpc>
                <a:spcPts val="2450"/>
              </a:lnSpc>
              <a:buNone/>
            </a:pPr>
            <a:r>
              <a:rPr lang="en-US" altLang="ko-KR" sz="15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Re-ranking</a:t>
            </a:r>
            <a:r>
              <a:rPr lang="ko-KR" altLang="en-US" sz="15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은 이런 한계를 보완하여 사용자에게 더 유용한 결과를 제공합니다</a:t>
            </a:r>
            <a:r>
              <a:rPr lang="en-US" altLang="ko-KR" sz="15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0" indent="0" algn="l">
              <a:lnSpc>
                <a:spcPts val="2450"/>
              </a:lnSpc>
              <a:buNone/>
            </a:pPr>
            <a:endParaRPr lang="en-US" sz="15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 algn="l">
              <a:lnSpc>
                <a:spcPts val="2450"/>
              </a:lnSpc>
              <a:buNone/>
            </a:pPr>
            <a:r>
              <a:rPr lang="ko-KR" altLang="en-US" sz="155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구현 전략</a:t>
            </a:r>
            <a:endParaRPr lang="en-US" altLang="ko-KR" sz="155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Two-stage </a:t>
            </a:r>
            <a:r>
              <a:rPr lang="ko-KR" altLang="en-US" sz="15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검색 아키텍처</a:t>
            </a:r>
            <a:endParaRPr lang="en-US" altLang="ko-KR" sz="15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 algn="l">
              <a:lnSpc>
                <a:spcPts val="2450"/>
              </a:lnSpc>
              <a:buNone/>
            </a:pPr>
            <a:endParaRPr lang="en-US" sz="15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 algn="l">
              <a:lnSpc>
                <a:spcPts val="2450"/>
              </a:lnSpc>
              <a:buAutoNum type="arabicPeriod"/>
            </a:pPr>
            <a:r>
              <a:rPr lang="en-US" sz="15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First Stage (Retrieval): </a:t>
            </a:r>
            <a:r>
              <a:rPr lang="ko-KR" altLang="en-US" sz="15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빠른 검색으로 후보군 선별 </a:t>
            </a:r>
            <a:r>
              <a:rPr lang="en-US" altLang="ko-KR" sz="15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5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예</a:t>
            </a:r>
            <a:r>
              <a:rPr lang="en-US" altLang="ko-KR" sz="15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sz="15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BM25, dense retrieval)</a:t>
            </a:r>
          </a:p>
          <a:p>
            <a:pPr marL="342900" indent="-342900" algn="l">
              <a:lnSpc>
                <a:spcPts val="2450"/>
              </a:lnSpc>
              <a:buAutoNum type="arabicPeriod"/>
            </a:pPr>
            <a:r>
              <a:rPr lang="en-US" sz="15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Second Stage (Re-ranking): </a:t>
            </a:r>
            <a:r>
              <a:rPr lang="ko-KR" altLang="en-US" sz="15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정교한 모델로 상위 결과 재정렬</a:t>
            </a:r>
            <a:endParaRPr lang="en-US" sz="15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162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1644" y="530543"/>
            <a:ext cx="4823341" cy="6028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b="1" dirty="0">
                <a:solidFill>
                  <a:srgbClr val="000000"/>
                </a:solidFill>
                <a:latin typeface="Nanum Gothic Bold" pitchFamily="34" charset="0"/>
                <a:ea typeface="Nanum Gothic Bold" pitchFamily="34" charset="-122"/>
                <a:cs typeface="Nanum Gothic Bold" pitchFamily="34" charset="-120"/>
              </a:rPr>
              <a:t>HYDE 기법 소개</a:t>
            </a:r>
            <a:endParaRPr lang="en-US" sz="3750" dirty="0"/>
          </a:p>
        </p:txBody>
      </p:sp>
      <p:sp>
        <p:nvSpPr>
          <p:cNvPr id="4" name="Text 1"/>
          <p:cNvSpPr/>
          <p:nvPr/>
        </p:nvSpPr>
        <p:spPr>
          <a:xfrm>
            <a:off x="771644" y="1615559"/>
            <a:ext cx="2411611" cy="3014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000000"/>
                </a:solidFill>
                <a:latin typeface="Nanum Gothic Bold" pitchFamily="34" charset="0"/>
                <a:ea typeface="Nanum Gothic Bold" pitchFamily="34" charset="-122"/>
                <a:cs typeface="Nanum Gothic Bold" pitchFamily="34" charset="-120"/>
              </a:rPr>
              <a:t>HYDE란?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771644" y="2109907"/>
            <a:ext cx="3771174" cy="9258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0E4EA5"/>
                </a:solidFill>
                <a:latin typeface="Nanum Gothic Bold" pitchFamily="34" charset="0"/>
                <a:ea typeface="Nanum Gothic Bold" pitchFamily="34" charset="-122"/>
                <a:cs typeface="Nanum Gothic Bold" pitchFamily="34" charset="-120"/>
              </a:rPr>
              <a:t>Hypothetical Document Embeddings</a:t>
            </a:r>
            <a:r>
              <a:rPr lang="en-US" sz="1500" b="1" dirty="0">
                <a:solidFill>
                  <a:srgbClr val="383838"/>
                </a:solidFill>
                <a:latin typeface="Nanum Gothic Bold" pitchFamily="34" charset="0"/>
                <a:ea typeface="Nanum Gothic Bold" pitchFamily="34" charset="-122"/>
                <a:cs typeface="Nanum Gothic Bold" pitchFamily="34" charset="-120"/>
              </a:rPr>
              <a:t>의 약자로, 검색 성능을 향상시키는 고급 기법입니다.</a:t>
            </a:r>
            <a:endParaRPr lang="en-US" sz="1500" dirty="0"/>
          </a:p>
        </p:txBody>
      </p:sp>
      <p:sp>
        <p:nvSpPr>
          <p:cNvPr id="6" name="Text 3"/>
          <p:cNvSpPr/>
          <p:nvPr/>
        </p:nvSpPr>
        <p:spPr>
          <a:xfrm>
            <a:off x="771644" y="3209330"/>
            <a:ext cx="3565088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383838"/>
                </a:solidFill>
                <a:latin typeface="Nanum Gothic Bold" pitchFamily="34" charset="0"/>
                <a:ea typeface="Nanum Gothic Bold" pitchFamily="34" charset="-122"/>
                <a:cs typeface="Nanum Gothic Bold" pitchFamily="34" charset="-120"/>
              </a:rPr>
              <a:t>작동 원리:</a:t>
            </a:r>
            <a:endParaRPr lang="en-US" sz="1500" dirty="0"/>
          </a:p>
        </p:txBody>
      </p:sp>
      <p:sp>
        <p:nvSpPr>
          <p:cNvPr id="7" name="Text 4"/>
          <p:cNvSpPr/>
          <p:nvPr/>
        </p:nvSpPr>
        <p:spPr>
          <a:xfrm>
            <a:off x="771643" y="3691533"/>
            <a:ext cx="5327599" cy="6172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Font typeface="+mj-lt"/>
              <a:buAutoNum type="arabicPeriod"/>
            </a:pPr>
            <a:r>
              <a:rPr lang="en-US" sz="1500" b="1" dirty="0">
                <a:solidFill>
                  <a:srgbClr val="383838"/>
                </a:solidFill>
                <a:latin typeface="Nanum Gothic Bold" pitchFamily="34" charset="0"/>
                <a:ea typeface="Nanum Gothic Bold" pitchFamily="34" charset="-122"/>
                <a:cs typeface="Nanum Gothic Bold" pitchFamily="34" charset="-120"/>
              </a:rPr>
              <a:t>LLM이 쿼리에 대한 가상의 이상적인 문서를 생성</a:t>
            </a:r>
            <a:endParaRPr lang="en-US" sz="1500" dirty="0"/>
          </a:p>
        </p:txBody>
      </p:sp>
      <p:sp>
        <p:nvSpPr>
          <p:cNvPr id="8" name="Text 5"/>
          <p:cNvSpPr/>
          <p:nvPr/>
        </p:nvSpPr>
        <p:spPr>
          <a:xfrm>
            <a:off x="771644" y="4006608"/>
            <a:ext cx="3565088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Font typeface="+mj-lt"/>
              <a:buAutoNum type="arabicPeriod" startAt="2"/>
            </a:pPr>
            <a:r>
              <a:rPr lang="en-US" sz="1500" b="1" dirty="0">
                <a:solidFill>
                  <a:srgbClr val="383838"/>
                </a:solidFill>
                <a:latin typeface="Nanum Gothic Bold" pitchFamily="34" charset="0"/>
                <a:ea typeface="Nanum Gothic Bold" pitchFamily="34" charset="-122"/>
                <a:cs typeface="Nanum Gothic Bold" pitchFamily="34" charset="-120"/>
              </a:rPr>
              <a:t>생성된 가상 문서를 임베딩</a:t>
            </a:r>
            <a:endParaRPr lang="en-US" sz="1500" dirty="0"/>
          </a:p>
        </p:txBody>
      </p:sp>
      <p:sp>
        <p:nvSpPr>
          <p:cNvPr id="9" name="Text 6"/>
          <p:cNvSpPr/>
          <p:nvPr/>
        </p:nvSpPr>
        <p:spPr>
          <a:xfrm>
            <a:off x="771644" y="4382727"/>
            <a:ext cx="3565088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Font typeface="+mj-lt"/>
              <a:buAutoNum type="arabicPeriod" startAt="3"/>
            </a:pPr>
            <a:r>
              <a:rPr lang="en-US" sz="1500" b="1" dirty="0">
                <a:solidFill>
                  <a:srgbClr val="383838"/>
                </a:solidFill>
                <a:latin typeface="Nanum Gothic Bold" pitchFamily="34" charset="0"/>
                <a:ea typeface="Nanum Gothic Bold" pitchFamily="34" charset="-122"/>
                <a:cs typeface="Nanum Gothic Bold" pitchFamily="34" charset="-120"/>
              </a:rPr>
              <a:t>이 임베딩을 사용하여 실제 문서 검색</a:t>
            </a:r>
            <a:endParaRPr lang="en-US" sz="1500" dirty="0"/>
          </a:p>
        </p:txBody>
      </p:sp>
      <p:sp>
        <p:nvSpPr>
          <p:cNvPr id="10" name="Text 7"/>
          <p:cNvSpPr/>
          <p:nvPr/>
        </p:nvSpPr>
        <p:spPr>
          <a:xfrm>
            <a:off x="771644" y="5234583"/>
            <a:ext cx="3565088" cy="6172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383838"/>
                </a:solidFill>
                <a:latin typeface="Nanum Gothic Bold" pitchFamily="34" charset="0"/>
                <a:ea typeface="Nanum Gothic Bold" pitchFamily="34" charset="-122"/>
                <a:cs typeface="Nanum Gothic Bold" pitchFamily="34" charset="-120"/>
              </a:rPr>
              <a:t>이 방식은 쿼리와 문서 간의 의미적 간극을 줄여 검색 정확도를 높입니다.</a:t>
            </a:r>
            <a:endParaRPr lang="en-US" sz="150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68122"/>
            <a:ext cx="496181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0000"/>
                </a:solidFill>
                <a:latin typeface="Nanum Gothic Bold" pitchFamily="34" charset="0"/>
                <a:ea typeface="Nanum Gothic Bold" pitchFamily="34" charset="-122"/>
                <a:cs typeface="Nanum Gothic Bold" pitchFamily="34" charset="-120"/>
              </a:rPr>
              <a:t>HYDE 적용 실습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2185035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383838"/>
                </a:solidFill>
                <a:latin typeface="Nanum Gothic Bold" pitchFamily="34" charset="0"/>
                <a:ea typeface="Nanum Gothic Bold" pitchFamily="34" charset="-122"/>
                <a:cs typeface="Nanum Gothic Bold" pitchFamily="34" charset="-120"/>
              </a:rPr>
              <a:t>HYDE 기법을 실제 검색 시스템에 적용하여 검색 정확도를 개선해 보겠습니다.</a:t>
            </a:r>
            <a:endParaRPr lang="en-US" sz="1550" dirty="0"/>
          </a:p>
        </p:txBody>
      </p:sp>
      <p:sp>
        <p:nvSpPr>
          <p:cNvPr id="4" name="Shape 2"/>
          <p:cNvSpPr/>
          <p:nvPr/>
        </p:nvSpPr>
        <p:spPr>
          <a:xfrm>
            <a:off x="793790" y="3023473"/>
            <a:ext cx="6422231" cy="198358"/>
          </a:xfrm>
          <a:prstGeom prst="roundRect">
            <a:avLst>
              <a:gd name="adj" fmla="val 42025"/>
            </a:avLst>
          </a:prstGeom>
          <a:solidFill>
            <a:srgbClr val="D0E2FB"/>
          </a:solidFill>
          <a:ln w="7620">
            <a:solidFill>
              <a:srgbClr val="B6C8E1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" name="Text 3"/>
          <p:cNvSpPr/>
          <p:nvPr/>
        </p:nvSpPr>
        <p:spPr>
          <a:xfrm>
            <a:off x="992148" y="3420189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383838"/>
                </a:solidFill>
                <a:latin typeface="Nanum Gothic Bold" pitchFamily="34" charset="0"/>
                <a:ea typeface="Nanum Gothic Bold" pitchFamily="34" charset="-122"/>
                <a:cs typeface="Nanum Gothic Bold" pitchFamily="34" charset="-120"/>
              </a:rPr>
              <a:t>1단계: 쿼리 분석</a:t>
            </a:r>
            <a:endParaRPr lang="en-US" sz="1950" dirty="0"/>
          </a:p>
        </p:txBody>
      </p:sp>
      <p:sp>
        <p:nvSpPr>
          <p:cNvPr id="6" name="Text 4"/>
          <p:cNvSpPr/>
          <p:nvPr/>
        </p:nvSpPr>
        <p:spPr>
          <a:xfrm>
            <a:off x="992148" y="3849410"/>
            <a:ext cx="602551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383838"/>
                </a:solidFill>
                <a:latin typeface="Nanum Gothic Bold" pitchFamily="34" charset="0"/>
                <a:ea typeface="Nanum Gothic Bold" pitchFamily="34" charset="-122"/>
                <a:cs typeface="Nanum Gothic Bold" pitchFamily="34" charset="-120"/>
              </a:rPr>
              <a:t>사용자 쿼리의 의도와 주제를 파악합니다.</a:t>
            </a:r>
            <a:endParaRPr lang="en-US" sz="1550" dirty="0"/>
          </a:p>
        </p:txBody>
      </p:sp>
      <p:sp>
        <p:nvSpPr>
          <p:cNvPr id="7" name="Shape 5"/>
          <p:cNvSpPr/>
          <p:nvPr/>
        </p:nvSpPr>
        <p:spPr>
          <a:xfrm>
            <a:off x="7414379" y="2725817"/>
            <a:ext cx="6422231" cy="198358"/>
          </a:xfrm>
          <a:prstGeom prst="roundRect">
            <a:avLst>
              <a:gd name="adj" fmla="val 42025"/>
            </a:avLst>
          </a:prstGeom>
          <a:solidFill>
            <a:srgbClr val="D0E2FB"/>
          </a:solidFill>
          <a:ln w="7620">
            <a:solidFill>
              <a:srgbClr val="B6C8E1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8" name="Text 6"/>
          <p:cNvSpPr/>
          <p:nvPr/>
        </p:nvSpPr>
        <p:spPr>
          <a:xfrm>
            <a:off x="7612737" y="3122533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383838"/>
                </a:solidFill>
                <a:latin typeface="Nanum Gothic Bold" pitchFamily="34" charset="0"/>
                <a:ea typeface="Nanum Gothic Bold" pitchFamily="34" charset="-122"/>
                <a:cs typeface="Nanum Gothic Bold" pitchFamily="34" charset="-120"/>
              </a:rPr>
              <a:t>2단계: 가상 문서 생성</a:t>
            </a:r>
            <a:endParaRPr lang="en-US" sz="1950" dirty="0"/>
          </a:p>
        </p:txBody>
      </p:sp>
      <p:sp>
        <p:nvSpPr>
          <p:cNvPr id="9" name="Text 7"/>
          <p:cNvSpPr/>
          <p:nvPr/>
        </p:nvSpPr>
        <p:spPr>
          <a:xfrm>
            <a:off x="7612737" y="3551753"/>
            <a:ext cx="602551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383838"/>
                </a:solidFill>
                <a:latin typeface="Nanum Gothic Bold" pitchFamily="34" charset="0"/>
                <a:ea typeface="Nanum Gothic Bold" pitchFamily="34" charset="-122"/>
                <a:cs typeface="Nanum Gothic Bold" pitchFamily="34" charset="-120"/>
              </a:rPr>
              <a:t>LLM을 사용하여 쿼리에 대한 이상적인 응답 문서를 생성합니다.</a:t>
            </a:r>
            <a:endParaRPr lang="en-US" sz="1550" dirty="0"/>
          </a:p>
        </p:txBody>
      </p:sp>
      <p:sp>
        <p:nvSpPr>
          <p:cNvPr id="10" name="Shape 8"/>
          <p:cNvSpPr/>
          <p:nvPr/>
        </p:nvSpPr>
        <p:spPr>
          <a:xfrm>
            <a:off x="793790" y="4861322"/>
            <a:ext cx="6422231" cy="198358"/>
          </a:xfrm>
          <a:prstGeom prst="roundRect">
            <a:avLst>
              <a:gd name="adj" fmla="val 42025"/>
            </a:avLst>
          </a:prstGeom>
          <a:solidFill>
            <a:srgbClr val="D0E2FB"/>
          </a:solidFill>
          <a:ln w="7620">
            <a:solidFill>
              <a:srgbClr val="B6C8E1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1" name="Text 9"/>
          <p:cNvSpPr/>
          <p:nvPr/>
        </p:nvSpPr>
        <p:spPr>
          <a:xfrm>
            <a:off x="992148" y="5258038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383838"/>
                </a:solidFill>
                <a:latin typeface="Nanum Gothic Bold" pitchFamily="34" charset="0"/>
                <a:ea typeface="Nanum Gothic Bold" pitchFamily="34" charset="-122"/>
                <a:cs typeface="Nanum Gothic Bold" pitchFamily="34" charset="-120"/>
              </a:rPr>
              <a:t>3단계: 임베딩 및 검색</a:t>
            </a:r>
            <a:endParaRPr lang="en-US" sz="1950" dirty="0"/>
          </a:p>
        </p:txBody>
      </p:sp>
      <p:sp>
        <p:nvSpPr>
          <p:cNvPr id="12" name="Text 10"/>
          <p:cNvSpPr/>
          <p:nvPr/>
        </p:nvSpPr>
        <p:spPr>
          <a:xfrm>
            <a:off x="992148" y="5687258"/>
            <a:ext cx="6025515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383838"/>
                </a:solidFill>
                <a:latin typeface="Nanum Gothic Bold" pitchFamily="34" charset="0"/>
                <a:ea typeface="Nanum Gothic Bold" pitchFamily="34" charset="-122"/>
                <a:cs typeface="Nanum Gothic Bold" pitchFamily="34" charset="-120"/>
              </a:rPr>
              <a:t>생성된 가상 문서를 임베딩하여 실제 문서 코퍼스에서 유사한 문서를 검색합니다.</a:t>
            </a:r>
            <a:endParaRPr lang="en-US" sz="1550" dirty="0"/>
          </a:p>
        </p:txBody>
      </p:sp>
      <p:sp>
        <p:nvSpPr>
          <p:cNvPr id="13" name="Shape 11"/>
          <p:cNvSpPr/>
          <p:nvPr/>
        </p:nvSpPr>
        <p:spPr>
          <a:xfrm>
            <a:off x="7414379" y="4563666"/>
            <a:ext cx="6422231" cy="198358"/>
          </a:xfrm>
          <a:prstGeom prst="roundRect">
            <a:avLst>
              <a:gd name="adj" fmla="val 42025"/>
            </a:avLst>
          </a:prstGeom>
          <a:solidFill>
            <a:srgbClr val="D0E2FB"/>
          </a:solidFill>
          <a:ln w="7620">
            <a:solidFill>
              <a:srgbClr val="B6C8E1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4" name="Text 12"/>
          <p:cNvSpPr/>
          <p:nvPr/>
        </p:nvSpPr>
        <p:spPr>
          <a:xfrm>
            <a:off x="7612737" y="4960382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383838"/>
                </a:solidFill>
                <a:latin typeface="Nanum Gothic Bold" pitchFamily="34" charset="0"/>
                <a:ea typeface="Nanum Gothic Bold" pitchFamily="34" charset="-122"/>
                <a:cs typeface="Nanum Gothic Bold" pitchFamily="34" charset="-120"/>
              </a:rPr>
              <a:t>4단계: 결과 재정렬</a:t>
            </a:r>
            <a:endParaRPr lang="en-US" sz="1950" dirty="0"/>
          </a:p>
        </p:txBody>
      </p:sp>
      <p:sp>
        <p:nvSpPr>
          <p:cNvPr id="15" name="Text 13"/>
          <p:cNvSpPr/>
          <p:nvPr/>
        </p:nvSpPr>
        <p:spPr>
          <a:xfrm>
            <a:off x="7612737" y="5389602"/>
            <a:ext cx="602551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383838"/>
                </a:solidFill>
                <a:latin typeface="Nanum Gothic Bold" pitchFamily="34" charset="0"/>
                <a:ea typeface="Nanum Gothic Bold" pitchFamily="34" charset="-122"/>
                <a:cs typeface="Nanum Gothic Bold" pitchFamily="34" charset="-120"/>
              </a:rPr>
              <a:t>검색된 문서를 관련성에 따라 재정렬하여 최종 응답을 생성합니다.</a:t>
            </a:r>
            <a:endParaRPr lang="en-US" sz="1550" dirty="0"/>
          </a:p>
        </p:txBody>
      </p:sp>
      <p:sp>
        <p:nvSpPr>
          <p:cNvPr id="16" name="Text 14"/>
          <p:cNvSpPr/>
          <p:nvPr/>
        </p:nvSpPr>
        <p:spPr>
          <a:xfrm>
            <a:off x="793790" y="6743938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383838"/>
                </a:solidFill>
                <a:latin typeface="Nanum Gothic Bold" pitchFamily="34" charset="0"/>
                <a:ea typeface="Nanum Gothic Bold" pitchFamily="34" charset="-122"/>
                <a:cs typeface="Nanum Gothic Bold" pitchFamily="34" charset="-120"/>
              </a:rPr>
              <a:t>이 과정을 통해 단순 키워드 매칭이나 기본 임베딩 검색보다 훨씬 정확한 검색 결과를 얻을 수 있습니다.</a:t>
            </a:r>
            <a:endParaRPr lang="en-US" sz="155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26362"/>
            <a:ext cx="496181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0000"/>
                </a:solidFill>
                <a:latin typeface="Nanum Gothic Bold" pitchFamily="34" charset="0"/>
                <a:ea typeface="Nanum Gothic Bold" pitchFamily="34" charset="-122"/>
                <a:cs typeface="Nanum Gothic Bold" pitchFamily="34" charset="-120"/>
              </a:rPr>
              <a:t>Function Calling 개요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3343275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383838"/>
                </a:solidFill>
                <a:latin typeface="Nanum Gothic Bold" pitchFamily="34" charset="0"/>
                <a:ea typeface="Nanum Gothic Bold" pitchFamily="34" charset="-122"/>
                <a:cs typeface="Nanum Gothic Bold" pitchFamily="34" charset="-120"/>
              </a:rPr>
              <a:t>Function Calling은 LLM이 외부 API나 도구를 호출하는 능력을 말합니다. 이를 통해:</a:t>
            </a:r>
            <a:endParaRPr lang="en-US" sz="1550" dirty="0"/>
          </a:p>
        </p:txBody>
      </p:sp>
      <p:sp>
        <p:nvSpPr>
          <p:cNvPr id="4" name="Text 2"/>
          <p:cNvSpPr/>
          <p:nvPr/>
        </p:nvSpPr>
        <p:spPr>
          <a:xfrm>
            <a:off x="793790" y="3884057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383838"/>
                </a:solidFill>
                <a:latin typeface="Nanum Gothic Bold" pitchFamily="34" charset="0"/>
                <a:ea typeface="Nanum Gothic Bold" pitchFamily="34" charset="-122"/>
                <a:cs typeface="Nanum Gothic Bold" pitchFamily="34" charset="-120"/>
              </a:rPr>
              <a:t>실시간 데이터 접근 (날씨, 주가 등)</a:t>
            </a:r>
            <a:endParaRPr lang="en-US" sz="1550" dirty="0"/>
          </a:p>
        </p:txBody>
      </p:sp>
      <p:sp>
        <p:nvSpPr>
          <p:cNvPr id="5" name="Text 3"/>
          <p:cNvSpPr/>
          <p:nvPr/>
        </p:nvSpPr>
        <p:spPr>
          <a:xfrm>
            <a:off x="793790" y="4271010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383838"/>
                </a:solidFill>
                <a:latin typeface="Nanum Gothic Bold" pitchFamily="34" charset="0"/>
                <a:ea typeface="Nanum Gothic Bold" pitchFamily="34" charset="-122"/>
                <a:cs typeface="Nanum Gothic Bold" pitchFamily="34" charset="-120"/>
              </a:rPr>
              <a:t>계산 및 데이터 처리 작업 수행</a:t>
            </a:r>
            <a:endParaRPr lang="en-US" sz="1550" dirty="0"/>
          </a:p>
        </p:txBody>
      </p:sp>
      <p:sp>
        <p:nvSpPr>
          <p:cNvPr id="6" name="Text 4"/>
          <p:cNvSpPr/>
          <p:nvPr/>
        </p:nvSpPr>
        <p:spPr>
          <a:xfrm>
            <a:off x="793790" y="4657963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383838"/>
                </a:solidFill>
                <a:latin typeface="Nanum Gothic Bold" pitchFamily="34" charset="0"/>
                <a:ea typeface="Nanum Gothic Bold" pitchFamily="34" charset="-122"/>
                <a:cs typeface="Nanum Gothic Bold" pitchFamily="34" charset="-120"/>
              </a:rPr>
              <a:t>외부 시스템과의 상호작용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793790" y="5044916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383838"/>
                </a:solidFill>
                <a:latin typeface="Nanum Gothic Bold" pitchFamily="34" charset="0"/>
                <a:ea typeface="Nanum Gothic Bold" pitchFamily="34" charset="-122"/>
                <a:cs typeface="Nanum Gothic Bold" pitchFamily="34" charset="-120"/>
              </a:rPr>
              <a:t>복잡한 워크플로우 자동화</a:t>
            </a:r>
            <a:endParaRPr lang="en-US" sz="1550" dirty="0"/>
          </a:p>
        </p:txBody>
      </p:sp>
      <p:sp>
        <p:nvSpPr>
          <p:cNvPr id="8" name="Text 6"/>
          <p:cNvSpPr/>
          <p:nvPr/>
        </p:nvSpPr>
        <p:spPr>
          <a:xfrm>
            <a:off x="793790" y="5585698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383838"/>
                </a:solidFill>
                <a:latin typeface="Nanum Gothic Bold" pitchFamily="34" charset="0"/>
                <a:ea typeface="Nanum Gothic Bold" pitchFamily="34" charset="-122"/>
                <a:cs typeface="Nanum Gothic Bold" pitchFamily="34" charset="-120"/>
              </a:rPr>
              <a:t>LLM은 사용자 의도를 파악하고, 적절한 함수를 선택하여 필요한 매개변수와 함께 호출합니다.</a:t>
            </a:r>
            <a:endParaRPr lang="en-US" sz="155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37767"/>
            <a:ext cx="496181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0000"/>
                </a:solidFill>
                <a:latin typeface="Nanum Gothic Bold" pitchFamily="34" charset="0"/>
                <a:ea typeface="Nanum Gothic Bold" pitchFamily="34" charset="-122"/>
                <a:cs typeface="Nanum Gothic Bold" pitchFamily="34" charset="-120"/>
              </a:rPr>
              <a:t>Text-to-SQL 개념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3234095"/>
            <a:ext cx="7632025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0E4EA5"/>
                </a:solidFill>
                <a:latin typeface="Nanum Gothic Bold" pitchFamily="34" charset="0"/>
                <a:ea typeface="Nanum Gothic Bold" pitchFamily="34" charset="-122"/>
                <a:cs typeface="Nanum Gothic Bold" pitchFamily="34" charset="-120"/>
              </a:rPr>
              <a:t>Text-to-SQL</a:t>
            </a:r>
            <a:r>
              <a:rPr lang="en-US" sz="1550" b="1" dirty="0">
                <a:solidFill>
                  <a:srgbClr val="383838"/>
                </a:solidFill>
                <a:latin typeface="Nanum Gothic Bold" pitchFamily="34" charset="0"/>
                <a:ea typeface="Nanum Gothic Bold" pitchFamily="34" charset="-122"/>
                <a:cs typeface="Nanum Gothic Bold" pitchFamily="34" charset="-120"/>
              </a:rPr>
              <a:t>은 자연어 질문을 SQL 쿼리로 변환하는 기술입니다. </a:t>
            </a:r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b="1" dirty="0" err="1">
                <a:solidFill>
                  <a:srgbClr val="383838"/>
                </a:solidFill>
                <a:latin typeface="Nanum Gothic Bold" pitchFamily="34" charset="0"/>
                <a:ea typeface="Nanum Gothic Bold" pitchFamily="34" charset="-122"/>
                <a:cs typeface="Nanum Gothic Bold" pitchFamily="34" charset="-120"/>
              </a:rPr>
              <a:t>이를</a:t>
            </a:r>
            <a:r>
              <a:rPr lang="en-US" sz="1550" b="1" dirty="0">
                <a:solidFill>
                  <a:srgbClr val="383838"/>
                </a:solidFill>
                <a:latin typeface="Nanum Gothic Bold" pitchFamily="34" charset="0"/>
                <a:ea typeface="Nanum Gothic Bold" pitchFamily="34" charset="-122"/>
                <a:cs typeface="Nanum Gothic Bold" pitchFamily="34" charset="-120"/>
              </a:rPr>
              <a:t> 통해 데이터베이스 지식이 없는 사용자도 복잡한 데이터 분석이 가능해집니다.</a:t>
            </a:r>
            <a:endParaRPr lang="en-US" sz="1550" dirty="0"/>
          </a:p>
        </p:txBody>
      </p:sp>
      <p:sp>
        <p:nvSpPr>
          <p:cNvPr id="4" name="Text 2"/>
          <p:cNvSpPr/>
          <p:nvPr/>
        </p:nvSpPr>
        <p:spPr>
          <a:xfrm>
            <a:off x="793790" y="4047768"/>
            <a:ext cx="763202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383838"/>
                </a:solidFill>
                <a:latin typeface="Nanum Gothic Bold" pitchFamily="34" charset="0"/>
                <a:ea typeface="Nanum Gothic Bold" pitchFamily="34" charset="-122"/>
                <a:cs typeface="Nanum Gothic Bold" pitchFamily="34" charset="-120"/>
              </a:rPr>
              <a:t>주요 구성 요소:</a:t>
            </a:r>
            <a:endParaRPr lang="en-US" sz="1550" dirty="0"/>
          </a:p>
        </p:txBody>
      </p:sp>
      <p:sp>
        <p:nvSpPr>
          <p:cNvPr id="5" name="Text 3"/>
          <p:cNvSpPr/>
          <p:nvPr/>
        </p:nvSpPr>
        <p:spPr>
          <a:xfrm>
            <a:off x="793790" y="4543901"/>
            <a:ext cx="763202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383838"/>
                </a:solidFill>
                <a:latin typeface="Nanum Gothic Bold" pitchFamily="34" charset="0"/>
                <a:ea typeface="Nanum Gothic Bold" pitchFamily="34" charset="-122"/>
                <a:cs typeface="Nanum Gothic Bold" pitchFamily="34" charset="-120"/>
              </a:rPr>
              <a:t>스키마 이해: 테이블과 컬럼 구조 파악</a:t>
            </a:r>
            <a:endParaRPr lang="en-US" sz="1550" dirty="0"/>
          </a:p>
        </p:txBody>
      </p:sp>
      <p:sp>
        <p:nvSpPr>
          <p:cNvPr id="6" name="Text 4"/>
          <p:cNvSpPr/>
          <p:nvPr/>
        </p:nvSpPr>
        <p:spPr>
          <a:xfrm>
            <a:off x="793790" y="4930854"/>
            <a:ext cx="763202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383838"/>
                </a:solidFill>
                <a:latin typeface="Nanum Gothic Bold" pitchFamily="34" charset="0"/>
                <a:ea typeface="Nanum Gothic Bold" pitchFamily="34" charset="-122"/>
                <a:cs typeface="Nanum Gothic Bold" pitchFamily="34" charset="-120"/>
              </a:rPr>
              <a:t>의도 분석: 사용자 질문의 의도 해석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793790" y="5317808"/>
            <a:ext cx="763202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383838"/>
                </a:solidFill>
                <a:latin typeface="Nanum Gothic Bold" pitchFamily="34" charset="0"/>
                <a:ea typeface="Nanum Gothic Bold" pitchFamily="34" charset="-122"/>
                <a:cs typeface="Nanum Gothic Bold" pitchFamily="34" charset="-120"/>
              </a:rPr>
              <a:t>SQL 생성: 적절한 쿼리 구문 작성</a:t>
            </a:r>
            <a:endParaRPr lang="en-US" sz="1550" dirty="0"/>
          </a:p>
        </p:txBody>
      </p:sp>
      <p:sp>
        <p:nvSpPr>
          <p:cNvPr id="8" name="Text 6"/>
          <p:cNvSpPr/>
          <p:nvPr/>
        </p:nvSpPr>
        <p:spPr>
          <a:xfrm>
            <a:off x="793790" y="5704761"/>
            <a:ext cx="763202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383838"/>
                </a:solidFill>
                <a:latin typeface="Nanum Gothic Bold" pitchFamily="34" charset="0"/>
                <a:ea typeface="Nanum Gothic Bold" pitchFamily="34" charset="-122"/>
                <a:cs typeface="Nanum Gothic Bold" pitchFamily="34" charset="-120"/>
              </a:rPr>
              <a:t>실행 및 결과 해석: 쿼리 실행 및 결과 설명</a:t>
            </a:r>
            <a:endParaRPr lang="en-US" sz="1550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02977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49486" y="2476262"/>
            <a:ext cx="4059674" cy="5074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50"/>
              </a:lnSpc>
              <a:buNone/>
            </a:pPr>
            <a:r>
              <a:rPr lang="en-US" sz="3150" b="1" dirty="0">
                <a:solidFill>
                  <a:srgbClr val="000000"/>
                </a:solidFill>
                <a:latin typeface="Nanum Gothic Bold" pitchFamily="34" charset="0"/>
                <a:ea typeface="Nanum Gothic Bold" pitchFamily="34" charset="-122"/>
                <a:cs typeface="Nanum Gothic Bold" pitchFamily="34" charset="-120"/>
              </a:rPr>
              <a:t>Text-to-SQL 실습</a:t>
            </a:r>
            <a:endParaRPr lang="en-US" sz="3150" dirty="0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AAB6B855-63DF-79B6-590B-BD36C4DB077B}"/>
              </a:ext>
            </a:extLst>
          </p:cNvPr>
          <p:cNvGrpSpPr/>
          <p:nvPr/>
        </p:nvGrpSpPr>
        <p:grpSpPr>
          <a:xfrm>
            <a:off x="649486" y="3294698"/>
            <a:ext cx="6584513" cy="1614368"/>
            <a:chOff x="649486" y="6173986"/>
            <a:chExt cx="6584513" cy="1614368"/>
          </a:xfrm>
        </p:grpSpPr>
        <p:sp>
          <p:nvSpPr>
            <p:cNvPr id="8" name="Shape 5"/>
            <p:cNvSpPr/>
            <p:nvPr/>
          </p:nvSpPr>
          <p:spPr>
            <a:xfrm>
              <a:off x="649486" y="6173986"/>
              <a:ext cx="6584513" cy="1614368"/>
            </a:xfrm>
            <a:prstGeom prst="roundRect">
              <a:avLst>
                <a:gd name="adj" fmla="val 4225"/>
              </a:avLst>
            </a:prstGeom>
            <a:solidFill>
              <a:srgbClr val="FFFFFF"/>
            </a:solidFill>
            <a:ln w="22860">
              <a:solidFill>
                <a:srgbClr val="B6C8E1"/>
              </a:solidFill>
              <a:prstDash val="solid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Text 6"/>
            <p:cNvSpPr/>
            <p:nvPr/>
          </p:nvSpPr>
          <p:spPr>
            <a:xfrm>
              <a:off x="834628" y="6359128"/>
              <a:ext cx="2029778" cy="253722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1950"/>
                </a:lnSpc>
                <a:buNone/>
              </a:pPr>
              <a:r>
                <a:rPr lang="en-US" sz="1550" b="1" dirty="0">
                  <a:solidFill>
                    <a:srgbClr val="383838"/>
                  </a:solidFill>
                  <a:latin typeface="Nanum Gothic Bold" pitchFamily="34" charset="0"/>
                  <a:ea typeface="Nanum Gothic Bold" pitchFamily="34" charset="-122"/>
                  <a:cs typeface="Nanum Gothic Bold" pitchFamily="34" charset="-120"/>
                </a:rPr>
                <a:t>장점</a:t>
              </a:r>
              <a:endParaRPr lang="en-US" sz="1550" dirty="0"/>
            </a:p>
          </p:txBody>
        </p:sp>
        <p:sp>
          <p:nvSpPr>
            <p:cNvPr id="10" name="Text 7"/>
            <p:cNvSpPr/>
            <p:nvPr/>
          </p:nvSpPr>
          <p:spPr>
            <a:xfrm>
              <a:off x="834628" y="6710243"/>
              <a:ext cx="6214229" cy="259794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342900" indent="-342900" algn="l">
                <a:lnSpc>
                  <a:spcPts val="2000"/>
                </a:lnSpc>
                <a:buSzPct val="100000"/>
                <a:buChar char="•"/>
              </a:pPr>
              <a:r>
                <a:rPr lang="en-US" sz="1250" b="1" dirty="0">
                  <a:solidFill>
                    <a:srgbClr val="383838"/>
                  </a:solidFill>
                  <a:latin typeface="Nanum Gothic Bold" pitchFamily="34" charset="0"/>
                  <a:ea typeface="Nanum Gothic Bold" pitchFamily="34" charset="-122"/>
                  <a:cs typeface="Nanum Gothic Bold" pitchFamily="34" charset="-120"/>
                </a:rPr>
                <a:t>데이터베이스 전문 지식 없이도 복잡한 쿼리 가능</a:t>
              </a:r>
              <a:endParaRPr lang="en-US" sz="1250" dirty="0"/>
            </a:p>
          </p:txBody>
        </p:sp>
        <p:sp>
          <p:nvSpPr>
            <p:cNvPr id="11" name="Text 8"/>
            <p:cNvSpPr/>
            <p:nvPr/>
          </p:nvSpPr>
          <p:spPr>
            <a:xfrm>
              <a:off x="834628" y="7026831"/>
              <a:ext cx="6214229" cy="259794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342900" indent="-342900" algn="l">
                <a:lnSpc>
                  <a:spcPts val="2000"/>
                </a:lnSpc>
                <a:buSzPct val="100000"/>
                <a:buChar char="•"/>
              </a:pPr>
              <a:r>
                <a:rPr lang="en-US" sz="1250" b="1" dirty="0">
                  <a:solidFill>
                    <a:srgbClr val="383838"/>
                  </a:solidFill>
                  <a:latin typeface="Nanum Gothic Bold" pitchFamily="34" charset="0"/>
                  <a:ea typeface="Nanum Gothic Bold" pitchFamily="34" charset="-122"/>
                  <a:cs typeface="Nanum Gothic Bold" pitchFamily="34" charset="-120"/>
                </a:rPr>
                <a:t>자연어로 데이터 분석 접근성 향상</a:t>
              </a:r>
              <a:endParaRPr lang="en-US" sz="1250" dirty="0"/>
            </a:p>
          </p:txBody>
        </p:sp>
        <p:sp>
          <p:nvSpPr>
            <p:cNvPr id="12" name="Text 9"/>
            <p:cNvSpPr/>
            <p:nvPr/>
          </p:nvSpPr>
          <p:spPr>
            <a:xfrm>
              <a:off x="834628" y="7343418"/>
              <a:ext cx="6214229" cy="259794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342900" indent="-342900" algn="l">
                <a:lnSpc>
                  <a:spcPts val="2000"/>
                </a:lnSpc>
                <a:buSzPct val="100000"/>
                <a:buChar char="•"/>
              </a:pPr>
              <a:r>
                <a:rPr lang="en-US" sz="1250" b="1" dirty="0">
                  <a:solidFill>
                    <a:srgbClr val="383838"/>
                  </a:solidFill>
                  <a:latin typeface="Nanum Gothic Bold" pitchFamily="34" charset="0"/>
                  <a:ea typeface="Nanum Gothic Bold" pitchFamily="34" charset="-122"/>
                  <a:cs typeface="Nanum Gothic Bold" pitchFamily="34" charset="-120"/>
                </a:rPr>
                <a:t>반복적인 쿼리 작업 자동화</a:t>
              </a:r>
              <a:endParaRPr lang="en-US" sz="1250" dirty="0"/>
            </a:p>
          </p:txBody>
        </p:sp>
      </p:grpSp>
      <p:sp>
        <p:nvSpPr>
          <p:cNvPr id="13" name="Shape 10"/>
          <p:cNvSpPr/>
          <p:nvPr/>
        </p:nvSpPr>
        <p:spPr>
          <a:xfrm>
            <a:off x="645262" y="5405499"/>
            <a:ext cx="6584632" cy="1614368"/>
          </a:xfrm>
          <a:prstGeom prst="roundRect">
            <a:avLst>
              <a:gd name="adj" fmla="val 4225"/>
            </a:avLst>
          </a:prstGeom>
          <a:solidFill>
            <a:srgbClr val="FFFFFF"/>
          </a:solidFill>
          <a:ln w="22860">
            <a:solidFill>
              <a:srgbClr val="B6C8E1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4" name="Text 11"/>
          <p:cNvSpPr/>
          <p:nvPr/>
        </p:nvSpPr>
        <p:spPr>
          <a:xfrm>
            <a:off x="830404" y="5590641"/>
            <a:ext cx="2029778" cy="2537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383838"/>
                </a:solidFill>
                <a:latin typeface="Nanum Gothic Bold" pitchFamily="34" charset="0"/>
                <a:ea typeface="Nanum Gothic Bold" pitchFamily="34" charset="-122"/>
                <a:cs typeface="Nanum Gothic Bold" pitchFamily="34" charset="-120"/>
              </a:rPr>
              <a:t>도전 과제</a:t>
            </a:r>
            <a:endParaRPr lang="en-US" sz="1550" dirty="0"/>
          </a:p>
        </p:txBody>
      </p:sp>
      <p:sp>
        <p:nvSpPr>
          <p:cNvPr id="15" name="Text 12"/>
          <p:cNvSpPr/>
          <p:nvPr/>
        </p:nvSpPr>
        <p:spPr>
          <a:xfrm>
            <a:off x="830404" y="5941756"/>
            <a:ext cx="6214348" cy="2597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250" b="1" dirty="0">
                <a:solidFill>
                  <a:srgbClr val="383838"/>
                </a:solidFill>
                <a:latin typeface="Nanum Gothic Bold" pitchFamily="34" charset="0"/>
                <a:ea typeface="Nanum Gothic Bold" pitchFamily="34" charset="-122"/>
                <a:cs typeface="Nanum Gothic Bold" pitchFamily="34" charset="-120"/>
              </a:rPr>
              <a:t>복잡한 스키마 이해의 어려움</a:t>
            </a:r>
            <a:endParaRPr lang="en-US" sz="1250" dirty="0"/>
          </a:p>
        </p:txBody>
      </p:sp>
      <p:sp>
        <p:nvSpPr>
          <p:cNvPr id="16" name="Text 13"/>
          <p:cNvSpPr/>
          <p:nvPr/>
        </p:nvSpPr>
        <p:spPr>
          <a:xfrm>
            <a:off x="830404" y="6258344"/>
            <a:ext cx="6214348" cy="2597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250" b="1" dirty="0">
                <a:solidFill>
                  <a:srgbClr val="383838"/>
                </a:solidFill>
                <a:latin typeface="Nanum Gothic Bold" pitchFamily="34" charset="0"/>
                <a:ea typeface="Nanum Gothic Bold" pitchFamily="34" charset="-122"/>
                <a:cs typeface="Nanum Gothic Bold" pitchFamily="34" charset="-120"/>
              </a:rPr>
              <a:t>모호한 질문 해석</a:t>
            </a:r>
            <a:endParaRPr lang="en-US" sz="1250" dirty="0"/>
          </a:p>
        </p:txBody>
      </p:sp>
      <p:sp>
        <p:nvSpPr>
          <p:cNvPr id="17" name="Text 14"/>
          <p:cNvSpPr/>
          <p:nvPr/>
        </p:nvSpPr>
        <p:spPr>
          <a:xfrm>
            <a:off x="830404" y="6574931"/>
            <a:ext cx="6214348" cy="2597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250" b="1" dirty="0">
                <a:solidFill>
                  <a:srgbClr val="383838"/>
                </a:solidFill>
                <a:latin typeface="Nanum Gothic Bold" pitchFamily="34" charset="0"/>
                <a:ea typeface="Nanum Gothic Bold" pitchFamily="34" charset="-122"/>
                <a:cs typeface="Nanum Gothic Bold" pitchFamily="34" charset="-120"/>
              </a:rPr>
              <a:t>최적화된 쿼리 생성</a:t>
            </a:r>
            <a:endParaRPr lang="en-US" sz="1250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85248"/>
            <a:ext cx="9001482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0000"/>
                </a:solidFill>
                <a:latin typeface="Nanum Gothic Bold" pitchFamily="34" charset="0"/>
                <a:ea typeface="Nanum Gothic Bold" pitchFamily="34" charset="-122"/>
                <a:cs typeface="Nanum Gothic Bold" pitchFamily="34" charset="-120"/>
              </a:rPr>
              <a:t>MCP(Modular Context Processing) 개요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3002161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383838"/>
                </a:solidFill>
                <a:latin typeface="Nanum Gothic Bold" pitchFamily="34" charset="0"/>
                <a:ea typeface="Nanum Gothic Bold" pitchFamily="34" charset="-122"/>
                <a:cs typeface="Nanum Gothic Bold" pitchFamily="34" charset="-120"/>
              </a:rPr>
              <a:t>MCP는 LLM 애플리케이션의 컨텍스트 처리를 모듈화하는 아키텍처 패턴입니다.</a:t>
            </a:r>
            <a:endParaRPr lang="en-US" sz="1550" dirty="0"/>
          </a:p>
        </p:txBody>
      </p:sp>
      <p:sp>
        <p:nvSpPr>
          <p:cNvPr id="4" name="Text 2"/>
          <p:cNvSpPr/>
          <p:nvPr/>
        </p:nvSpPr>
        <p:spPr>
          <a:xfrm>
            <a:off x="793790" y="3617357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Nanum Gothic Bold" pitchFamily="34" charset="0"/>
                <a:ea typeface="Nanum Gothic Bold" pitchFamily="34" charset="-122"/>
                <a:cs typeface="Nanum Gothic Bold" pitchFamily="34" charset="-120"/>
              </a:rPr>
              <a:t>주요 특징:</a:t>
            </a:r>
            <a:endParaRPr lang="en-US" sz="1950" dirty="0"/>
          </a:p>
        </p:txBody>
      </p:sp>
      <p:sp>
        <p:nvSpPr>
          <p:cNvPr id="5" name="Text 3"/>
          <p:cNvSpPr/>
          <p:nvPr/>
        </p:nvSpPr>
        <p:spPr>
          <a:xfrm>
            <a:off x="793790" y="4225171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0E4EA5"/>
                </a:solidFill>
                <a:latin typeface="Nanum Gothic Bold" pitchFamily="34" charset="0"/>
                <a:ea typeface="Nanum Gothic Bold" pitchFamily="34" charset="-122"/>
                <a:cs typeface="Nanum Gothic Bold" pitchFamily="34" charset="-120"/>
              </a:rPr>
              <a:t>모듈성</a:t>
            </a:r>
            <a:r>
              <a:rPr lang="en-US" sz="1550" b="1" dirty="0">
                <a:solidFill>
                  <a:srgbClr val="383838"/>
                </a:solidFill>
                <a:latin typeface="Nanum Gothic Bold" pitchFamily="34" charset="0"/>
                <a:ea typeface="Nanum Gothic Bold" pitchFamily="34" charset="-122"/>
                <a:cs typeface="Nanum Gothic Bold" pitchFamily="34" charset="-120"/>
              </a:rPr>
              <a:t>: 독립적인 컨텍스트 처리 모듈</a:t>
            </a:r>
            <a:endParaRPr lang="en-US" sz="1550" dirty="0"/>
          </a:p>
        </p:txBody>
      </p:sp>
      <p:sp>
        <p:nvSpPr>
          <p:cNvPr id="6" name="Text 4"/>
          <p:cNvSpPr/>
          <p:nvPr/>
        </p:nvSpPr>
        <p:spPr>
          <a:xfrm>
            <a:off x="793790" y="4612124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0E4EA5"/>
                </a:solidFill>
                <a:latin typeface="Nanum Gothic Bold" pitchFamily="34" charset="0"/>
                <a:ea typeface="Nanum Gothic Bold" pitchFamily="34" charset="-122"/>
                <a:cs typeface="Nanum Gothic Bold" pitchFamily="34" charset="-120"/>
              </a:rPr>
              <a:t>확장성</a:t>
            </a:r>
            <a:r>
              <a:rPr lang="en-US" sz="1550" b="1" dirty="0">
                <a:solidFill>
                  <a:srgbClr val="383838"/>
                </a:solidFill>
                <a:latin typeface="Nanum Gothic Bold" pitchFamily="34" charset="0"/>
                <a:ea typeface="Nanum Gothic Bold" pitchFamily="34" charset="-122"/>
                <a:cs typeface="Nanum Gothic Bold" pitchFamily="34" charset="-120"/>
              </a:rPr>
              <a:t>: 새로운 기능을 쉽게 추가 가능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793790" y="4999077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0E4EA5"/>
                </a:solidFill>
                <a:latin typeface="Nanum Gothic Bold" pitchFamily="34" charset="0"/>
                <a:ea typeface="Nanum Gothic Bold" pitchFamily="34" charset="-122"/>
                <a:cs typeface="Nanum Gothic Bold" pitchFamily="34" charset="-120"/>
              </a:rPr>
              <a:t>재사용성</a:t>
            </a:r>
            <a:r>
              <a:rPr lang="en-US" sz="1550" b="1" dirty="0">
                <a:solidFill>
                  <a:srgbClr val="383838"/>
                </a:solidFill>
                <a:latin typeface="Nanum Gothic Bold" pitchFamily="34" charset="0"/>
                <a:ea typeface="Nanum Gothic Bold" pitchFamily="34" charset="-122"/>
                <a:cs typeface="Nanum Gothic Bold" pitchFamily="34" charset="-120"/>
              </a:rPr>
              <a:t>: 공통 컴포넌트 공유</a:t>
            </a:r>
            <a:endParaRPr lang="en-US" sz="1550" dirty="0"/>
          </a:p>
        </p:txBody>
      </p:sp>
      <p:sp>
        <p:nvSpPr>
          <p:cNvPr id="8" name="Text 6"/>
          <p:cNvSpPr/>
          <p:nvPr/>
        </p:nvSpPr>
        <p:spPr>
          <a:xfrm>
            <a:off x="793790" y="5386030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0E4EA5"/>
                </a:solidFill>
                <a:latin typeface="Nanum Gothic Bold" pitchFamily="34" charset="0"/>
                <a:ea typeface="Nanum Gothic Bold" pitchFamily="34" charset="-122"/>
                <a:cs typeface="Nanum Gothic Bold" pitchFamily="34" charset="-120"/>
              </a:rPr>
              <a:t>유연성</a:t>
            </a:r>
            <a:r>
              <a:rPr lang="en-US" sz="1550" b="1" dirty="0">
                <a:solidFill>
                  <a:srgbClr val="383838"/>
                </a:solidFill>
                <a:latin typeface="Nanum Gothic Bold" pitchFamily="34" charset="0"/>
                <a:ea typeface="Nanum Gothic Bold" pitchFamily="34" charset="-122"/>
                <a:cs typeface="Nanum Gothic Bold" pitchFamily="34" charset="-120"/>
              </a:rPr>
              <a:t>: 다양한 사용 사례에 적응</a:t>
            </a:r>
            <a:endParaRPr lang="en-US" sz="1550" dirty="0"/>
          </a:p>
        </p:txBody>
      </p:sp>
      <p:sp>
        <p:nvSpPr>
          <p:cNvPr id="9" name="Text 7"/>
          <p:cNvSpPr/>
          <p:nvPr/>
        </p:nvSpPr>
        <p:spPr>
          <a:xfrm>
            <a:off x="793790" y="5926812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383838"/>
                </a:solidFill>
                <a:latin typeface="Nanum Gothic Bold" pitchFamily="34" charset="0"/>
                <a:ea typeface="Nanum Gothic Bold" pitchFamily="34" charset="-122"/>
                <a:cs typeface="Nanum Gothic Bold" pitchFamily="34" charset="-120"/>
              </a:rPr>
              <a:t>MCP는 서버-클라이언트 구조로 구현되어 다양한 도구와 기능을 효율적으로 관리합니다.</a:t>
            </a:r>
            <a:endParaRPr lang="en-US" sz="1550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185368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93169" y="2261473"/>
            <a:ext cx="3707487" cy="4633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900" b="1" dirty="0">
                <a:solidFill>
                  <a:srgbClr val="000000"/>
                </a:solidFill>
                <a:latin typeface="Nanum Gothic Bold" pitchFamily="34" charset="0"/>
                <a:ea typeface="Nanum Gothic Bold" pitchFamily="34" charset="-122"/>
                <a:cs typeface="Nanum Gothic Bold" pitchFamily="34" charset="-120"/>
              </a:rPr>
              <a:t>문서 검색 MCP 실습</a:t>
            </a:r>
            <a:endParaRPr lang="en-US" sz="290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169" y="3302522"/>
            <a:ext cx="6722031" cy="593169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741402" y="4043925"/>
            <a:ext cx="1853684" cy="2316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383838"/>
                </a:solidFill>
                <a:latin typeface="Nanum Gothic Bold" pitchFamily="34" charset="0"/>
                <a:ea typeface="Nanum Gothic Bold" pitchFamily="34" charset="-122"/>
                <a:cs typeface="Nanum Gothic Bold" pitchFamily="34" charset="-120"/>
              </a:rPr>
              <a:t>클라이언트</a:t>
            </a:r>
            <a:endParaRPr lang="en-US" sz="1450" dirty="0"/>
          </a:p>
        </p:txBody>
      </p:sp>
      <p:sp>
        <p:nvSpPr>
          <p:cNvPr id="10" name="Text 6"/>
          <p:cNvSpPr/>
          <p:nvPr/>
        </p:nvSpPr>
        <p:spPr>
          <a:xfrm>
            <a:off x="741402" y="4364560"/>
            <a:ext cx="6425565" cy="2372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b="1" dirty="0">
                <a:solidFill>
                  <a:srgbClr val="383838"/>
                </a:solidFill>
                <a:latin typeface="Nanum Gothic Bold" pitchFamily="34" charset="0"/>
                <a:ea typeface="Nanum Gothic Bold" pitchFamily="34" charset="-122"/>
                <a:cs typeface="Nanum Gothic Bold" pitchFamily="34" charset="-120"/>
              </a:rPr>
              <a:t>사용자 쿼리 수신 및 MCP 서버에 요청 전송</a:t>
            </a:r>
            <a:endParaRPr lang="en-US" sz="1150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5200" y="3302522"/>
            <a:ext cx="6722031" cy="593169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7463433" y="4043925"/>
            <a:ext cx="1853684" cy="2316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383838"/>
                </a:solidFill>
                <a:latin typeface="Nanum Gothic Bold" pitchFamily="34" charset="0"/>
                <a:ea typeface="Nanum Gothic Bold" pitchFamily="34" charset="-122"/>
                <a:cs typeface="Nanum Gothic Bold" pitchFamily="34" charset="-120"/>
              </a:rPr>
              <a:t>MCP 서버</a:t>
            </a:r>
            <a:endParaRPr lang="en-US" sz="1450" dirty="0"/>
          </a:p>
        </p:txBody>
      </p:sp>
      <p:sp>
        <p:nvSpPr>
          <p:cNvPr id="13" name="Text 8"/>
          <p:cNvSpPr/>
          <p:nvPr/>
        </p:nvSpPr>
        <p:spPr>
          <a:xfrm>
            <a:off x="7463433" y="4364560"/>
            <a:ext cx="6425565" cy="2372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b="1" dirty="0">
                <a:solidFill>
                  <a:srgbClr val="383838"/>
                </a:solidFill>
                <a:latin typeface="Nanum Gothic Bold" pitchFamily="34" charset="0"/>
                <a:ea typeface="Nanum Gothic Bold" pitchFamily="34" charset="-122"/>
                <a:cs typeface="Nanum Gothic Bold" pitchFamily="34" charset="-120"/>
              </a:rPr>
              <a:t>등록된 도구 실행 및 컨텍스트 처리</a:t>
            </a:r>
            <a:endParaRPr lang="en-US" sz="1150" dirty="0"/>
          </a:p>
        </p:txBody>
      </p:sp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3169" y="4750084"/>
            <a:ext cx="6722031" cy="593169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741402" y="5491486"/>
            <a:ext cx="1853684" cy="2316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383838"/>
                </a:solidFill>
                <a:latin typeface="Nanum Gothic Bold" pitchFamily="34" charset="0"/>
                <a:ea typeface="Nanum Gothic Bold" pitchFamily="34" charset="-122"/>
                <a:cs typeface="Nanum Gothic Bold" pitchFamily="34" charset="-120"/>
              </a:rPr>
              <a:t>벡터 데이터베이스</a:t>
            </a:r>
            <a:endParaRPr lang="en-US" sz="1450" dirty="0"/>
          </a:p>
        </p:txBody>
      </p:sp>
      <p:sp>
        <p:nvSpPr>
          <p:cNvPr id="16" name="Text 10"/>
          <p:cNvSpPr/>
          <p:nvPr/>
        </p:nvSpPr>
        <p:spPr>
          <a:xfrm>
            <a:off x="741402" y="5812122"/>
            <a:ext cx="6425565" cy="2372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b="1" dirty="0">
                <a:solidFill>
                  <a:srgbClr val="383838"/>
                </a:solidFill>
                <a:latin typeface="Nanum Gothic Bold" pitchFamily="34" charset="0"/>
                <a:ea typeface="Nanum Gothic Bold" pitchFamily="34" charset="-122"/>
                <a:cs typeface="Nanum Gothic Bold" pitchFamily="34" charset="-120"/>
              </a:rPr>
              <a:t>문서 임베딩 저장 및 유사도 검색</a:t>
            </a:r>
            <a:endParaRPr lang="en-US" sz="1150" dirty="0"/>
          </a:p>
        </p:txBody>
      </p:sp>
      <p:pic>
        <p:nvPicPr>
          <p:cNvPr id="17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15200" y="4750084"/>
            <a:ext cx="6722031" cy="593169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7463433" y="5491486"/>
            <a:ext cx="1853684" cy="2316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383838"/>
                </a:solidFill>
                <a:latin typeface="Nanum Gothic Bold" pitchFamily="34" charset="0"/>
                <a:ea typeface="Nanum Gothic Bold" pitchFamily="34" charset="-122"/>
                <a:cs typeface="Nanum Gothic Bold" pitchFamily="34" charset="-120"/>
              </a:rPr>
              <a:t>응답 생성</a:t>
            </a:r>
            <a:endParaRPr lang="en-US" sz="1450" dirty="0"/>
          </a:p>
        </p:txBody>
      </p:sp>
      <p:sp>
        <p:nvSpPr>
          <p:cNvPr id="19" name="Text 12"/>
          <p:cNvSpPr/>
          <p:nvPr/>
        </p:nvSpPr>
        <p:spPr>
          <a:xfrm>
            <a:off x="7463433" y="5812122"/>
            <a:ext cx="6425565" cy="2372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b="1" dirty="0">
                <a:solidFill>
                  <a:srgbClr val="383838"/>
                </a:solidFill>
                <a:latin typeface="Nanum Gothic Bold" pitchFamily="34" charset="0"/>
                <a:ea typeface="Nanum Gothic Bold" pitchFamily="34" charset="-122"/>
                <a:cs typeface="Nanum Gothic Bold" pitchFamily="34" charset="-120"/>
              </a:rPr>
              <a:t>검색 결과와 LLM을 활용한 최종 응답 생성</a:t>
            </a:r>
            <a:endParaRPr lang="en-US" sz="1150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451387" y="-304404"/>
            <a:ext cx="2193165" cy="1652386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69969" y="506575"/>
            <a:ext cx="774441" cy="774441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2052178" y="786168"/>
            <a:ext cx="824966" cy="824966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1227971" y="0"/>
            <a:ext cx="3402429" cy="1777004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571612" y="7338601"/>
            <a:ext cx="1793416" cy="8909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그림 2" descr="만화 영화, 스케치, 그림, 사무용품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CD1BD53-A61A-C58C-9169-7B4DCC9A0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2313" y="772160"/>
            <a:ext cx="5665773" cy="6685278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124896" y="7743771"/>
            <a:ext cx="977883" cy="48582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0585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736890"/>
            <a:ext cx="5371267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0000"/>
                </a:solidFill>
                <a:latin typeface="Nanum Gothic Bold" pitchFamily="34" charset="0"/>
                <a:ea typeface="Nanum Gothic Bold" pitchFamily="34" charset="-122"/>
                <a:cs typeface="Nanum Gothic Bold" pitchFamily="34" charset="-120"/>
              </a:rPr>
              <a:t>RAG &amp; LlamaIndex 개념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3852982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Nanum Gothic Bold" pitchFamily="34" charset="0"/>
                <a:ea typeface="Nanum Gothic Bold" pitchFamily="34" charset="-122"/>
                <a:cs typeface="Nanum Gothic Bold" pitchFamily="34" charset="-120"/>
              </a:rPr>
              <a:t>RAG란?</a:t>
            </a:r>
            <a:endParaRPr lang="en-US" sz="1950" dirty="0"/>
          </a:p>
        </p:txBody>
      </p:sp>
      <p:sp>
        <p:nvSpPr>
          <p:cNvPr id="4" name="Text 2"/>
          <p:cNvSpPr/>
          <p:nvPr/>
        </p:nvSpPr>
        <p:spPr>
          <a:xfrm>
            <a:off x="793790" y="4361498"/>
            <a:ext cx="6279356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383838"/>
                </a:solidFill>
                <a:latin typeface="Nanum Gothic Bold" pitchFamily="34" charset="0"/>
                <a:ea typeface="Nanum Gothic Bold" pitchFamily="34" charset="-122"/>
                <a:cs typeface="Nanum Gothic Bold" pitchFamily="34" charset="-120"/>
              </a:rPr>
              <a:t>Retrieval-Augmented Generation의 약자로, </a:t>
            </a:r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b="1" dirty="0" err="1">
                <a:solidFill>
                  <a:srgbClr val="383838"/>
                </a:solidFill>
                <a:latin typeface="Nanum Gothic Bold" pitchFamily="34" charset="0"/>
                <a:ea typeface="Nanum Gothic Bold" pitchFamily="34" charset="-122"/>
                <a:cs typeface="Nanum Gothic Bold" pitchFamily="34" charset="-120"/>
              </a:rPr>
              <a:t>외부</a:t>
            </a:r>
            <a:r>
              <a:rPr lang="en-US" sz="1550" b="1" dirty="0">
                <a:solidFill>
                  <a:srgbClr val="383838"/>
                </a:solidFill>
                <a:latin typeface="Nanum Gothic Bold" pitchFamily="34" charset="0"/>
                <a:ea typeface="Nanum Gothic Bold" pitchFamily="34" charset="-122"/>
                <a:cs typeface="Nanum Gothic Bold" pitchFamily="34" charset="-120"/>
              </a:rPr>
              <a:t> 데이터를 검색하여 LLM의 응답 생성을 보강하는 기술입니다. </a:t>
            </a:r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383838"/>
                </a:solidFill>
                <a:latin typeface="Nanum Gothic Bold" pitchFamily="34" charset="0"/>
                <a:ea typeface="Nanum Gothic Bold" pitchFamily="34" charset="-122"/>
                <a:cs typeface="Nanum Gothic Bold" pitchFamily="34" charset="-120"/>
              </a:rPr>
              <a:t>&gt;&gt; 최신 정보 반영, 환각 현상 감소, 맞춤형 응답 </a:t>
            </a:r>
            <a:r>
              <a:rPr lang="en-US" sz="1550" b="1" dirty="0" err="1">
                <a:solidFill>
                  <a:srgbClr val="383838"/>
                </a:solidFill>
                <a:latin typeface="Nanum Gothic Bold" pitchFamily="34" charset="0"/>
                <a:ea typeface="Nanum Gothic Bold" pitchFamily="34" charset="-122"/>
                <a:cs typeface="Nanum Gothic Bold" pitchFamily="34" charset="-120"/>
              </a:rPr>
              <a:t>생성이</a:t>
            </a:r>
            <a:r>
              <a:rPr lang="en-US" sz="1550" b="1" dirty="0">
                <a:solidFill>
                  <a:srgbClr val="383838"/>
                </a:solidFill>
                <a:latin typeface="Nanum Gothic Bold" pitchFamily="34" charset="0"/>
                <a:ea typeface="Nanum Gothic Bold" pitchFamily="34" charset="-122"/>
                <a:cs typeface="Nanum Gothic Bold" pitchFamily="34" charset="-120"/>
              </a:rPr>
              <a:t> </a:t>
            </a:r>
            <a:r>
              <a:rPr lang="en-US" sz="1550" b="1" dirty="0" err="1">
                <a:solidFill>
                  <a:srgbClr val="383838"/>
                </a:solidFill>
                <a:latin typeface="Nanum Gothic Bold" pitchFamily="34" charset="0"/>
                <a:ea typeface="Nanum Gothic Bold" pitchFamily="34" charset="-122"/>
                <a:cs typeface="Nanum Gothic Bold" pitchFamily="34" charset="-120"/>
              </a:rPr>
              <a:t>가능</a:t>
            </a:r>
            <a:endParaRPr lang="en-US" sz="1550" dirty="0"/>
          </a:p>
        </p:txBody>
      </p:sp>
      <p:sp>
        <p:nvSpPr>
          <p:cNvPr id="5" name="Text 3"/>
          <p:cNvSpPr/>
          <p:nvPr/>
        </p:nvSpPr>
        <p:spPr>
          <a:xfrm>
            <a:off x="7564874" y="3852982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Nanum Gothic Bold" pitchFamily="34" charset="0"/>
                <a:ea typeface="Nanum Gothic Bold" pitchFamily="34" charset="-122"/>
                <a:cs typeface="Nanum Gothic Bold" pitchFamily="34" charset="-120"/>
              </a:rPr>
              <a:t>LlamaIndex란?</a:t>
            </a:r>
            <a:endParaRPr lang="en-US" sz="1950" dirty="0"/>
          </a:p>
        </p:txBody>
      </p:sp>
      <p:sp>
        <p:nvSpPr>
          <p:cNvPr id="6" name="Text 4"/>
          <p:cNvSpPr/>
          <p:nvPr/>
        </p:nvSpPr>
        <p:spPr>
          <a:xfrm>
            <a:off x="7564874" y="4361498"/>
            <a:ext cx="6279356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383838"/>
                </a:solidFill>
                <a:latin typeface="Nanum Gothic Bold" pitchFamily="34" charset="0"/>
                <a:ea typeface="Nanum Gothic Bold" pitchFamily="34" charset="-122"/>
                <a:cs typeface="Nanum Gothic Bold" pitchFamily="34" charset="-120"/>
              </a:rPr>
              <a:t>다양한 데이터 소스에서 정보를 추출하고 구조화하여 LLM에 </a:t>
            </a:r>
            <a:r>
              <a:rPr lang="en-US" sz="1550" b="1" dirty="0" err="1">
                <a:solidFill>
                  <a:srgbClr val="383838"/>
                </a:solidFill>
                <a:latin typeface="Nanum Gothic Bold" pitchFamily="34" charset="0"/>
                <a:ea typeface="Nanum Gothic Bold" pitchFamily="34" charset="-122"/>
                <a:cs typeface="Nanum Gothic Bold" pitchFamily="34" charset="-120"/>
              </a:rPr>
              <a:t>연결하는</a:t>
            </a:r>
            <a:r>
              <a:rPr lang="en-US" sz="1550" b="1" dirty="0">
                <a:solidFill>
                  <a:srgbClr val="383838"/>
                </a:solidFill>
                <a:latin typeface="Nanum Gothic Bold" pitchFamily="34" charset="0"/>
                <a:ea typeface="Nanum Gothic Bold" pitchFamily="34" charset="-122"/>
                <a:cs typeface="Nanum Gothic Bold" pitchFamily="34" charset="-120"/>
              </a:rPr>
              <a:t> </a:t>
            </a:r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b="1" dirty="0" err="1">
                <a:solidFill>
                  <a:srgbClr val="383838"/>
                </a:solidFill>
                <a:latin typeface="Nanum Gothic Bold" pitchFamily="34" charset="0"/>
                <a:ea typeface="Nanum Gothic Bold" pitchFamily="34" charset="-122"/>
                <a:cs typeface="Nanum Gothic Bold" pitchFamily="34" charset="-120"/>
              </a:rPr>
              <a:t>데이터</a:t>
            </a:r>
            <a:r>
              <a:rPr lang="en-US" sz="1550" b="1" dirty="0">
                <a:solidFill>
                  <a:srgbClr val="383838"/>
                </a:solidFill>
                <a:latin typeface="Nanum Gothic Bold" pitchFamily="34" charset="0"/>
                <a:ea typeface="Nanum Gothic Bold" pitchFamily="34" charset="-122"/>
                <a:cs typeface="Nanum Gothic Bold" pitchFamily="34" charset="-120"/>
              </a:rPr>
              <a:t> 프레임워크입니다. </a:t>
            </a:r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383838"/>
                </a:solidFill>
                <a:latin typeface="Nanum Gothic Bold" pitchFamily="34" charset="0"/>
                <a:ea typeface="Nanum Gothic Bold" pitchFamily="34" charset="-122"/>
                <a:cs typeface="Nanum Gothic Bold" pitchFamily="34" charset="-120"/>
              </a:rPr>
              <a:t>&gt;&gt; </a:t>
            </a:r>
            <a:r>
              <a:rPr lang="en-US" sz="1550" b="1" dirty="0" err="1">
                <a:solidFill>
                  <a:srgbClr val="383838"/>
                </a:solidFill>
                <a:latin typeface="Nanum Gothic Bold" pitchFamily="34" charset="0"/>
                <a:ea typeface="Nanum Gothic Bold" pitchFamily="34" charset="-122"/>
                <a:cs typeface="Nanum Gothic Bold" pitchFamily="34" charset="-120"/>
              </a:rPr>
              <a:t>문서</a:t>
            </a:r>
            <a:r>
              <a:rPr lang="en-US" sz="1550" b="1" dirty="0">
                <a:solidFill>
                  <a:srgbClr val="383838"/>
                </a:solidFill>
                <a:latin typeface="Nanum Gothic Bold" pitchFamily="34" charset="0"/>
                <a:ea typeface="Nanum Gothic Bold" pitchFamily="34" charset="-122"/>
                <a:cs typeface="Nanum Gothic Bold" pitchFamily="34" charset="-120"/>
              </a:rPr>
              <a:t> 로딩, 인덱싱, 쿼리 처리를 간편하게 구현할 수 있습니다.</a:t>
            </a:r>
            <a:endParaRPr lang="en-US" sz="15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69582"/>
            <a:ext cx="496181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0000"/>
                </a:solidFill>
                <a:latin typeface="Nanum Gothic Bold" pitchFamily="34" charset="0"/>
                <a:ea typeface="Nanum Gothic Bold" pitchFamily="34" charset="-122"/>
                <a:cs typeface="Nanum Gothic Bold" pitchFamily="34" charset="-120"/>
              </a:rPr>
              <a:t>LlamaIndex 활용 사례</a:t>
            </a:r>
            <a:endParaRPr lang="en-US" sz="3900" dirty="0"/>
          </a:p>
        </p:txBody>
      </p:sp>
      <p:sp>
        <p:nvSpPr>
          <p:cNvPr id="3" name="Shape 1"/>
          <p:cNvSpPr/>
          <p:nvPr/>
        </p:nvSpPr>
        <p:spPr>
          <a:xfrm>
            <a:off x="793790" y="3386495"/>
            <a:ext cx="4215289" cy="1932623"/>
          </a:xfrm>
          <a:prstGeom prst="roundRect">
            <a:avLst>
              <a:gd name="adj" fmla="val 4313"/>
            </a:avLst>
          </a:prstGeom>
          <a:solidFill>
            <a:srgbClr val="D0E2FB"/>
          </a:solidFill>
          <a:ln w="7620">
            <a:solidFill>
              <a:srgbClr val="B6C8E1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" name="Text 2"/>
          <p:cNvSpPr/>
          <p:nvPr/>
        </p:nvSpPr>
        <p:spPr>
          <a:xfrm>
            <a:off x="999768" y="3592473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383838"/>
                </a:solidFill>
                <a:latin typeface="Nanum Gothic Bold" pitchFamily="34" charset="0"/>
                <a:ea typeface="Nanum Gothic Bold" pitchFamily="34" charset="-122"/>
                <a:cs typeface="Nanum Gothic Bold" pitchFamily="34" charset="-120"/>
              </a:rPr>
              <a:t>기업 활용 사례</a:t>
            </a:r>
            <a:endParaRPr lang="en-US" sz="1950" dirty="0"/>
          </a:p>
        </p:txBody>
      </p:sp>
      <p:sp>
        <p:nvSpPr>
          <p:cNvPr id="5" name="Text 3"/>
          <p:cNvSpPr/>
          <p:nvPr/>
        </p:nvSpPr>
        <p:spPr>
          <a:xfrm>
            <a:off x="999768" y="4021693"/>
            <a:ext cx="3803333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383838"/>
                </a:solidFill>
                <a:latin typeface="Nanum Gothic Bold" pitchFamily="34" charset="0"/>
                <a:ea typeface="Nanum Gothic Bold" pitchFamily="34" charset="-122"/>
                <a:cs typeface="Nanum Gothic Bold" pitchFamily="34" charset="-120"/>
              </a:rPr>
              <a:t>내부 문서 기반 지식 검색 시스템</a:t>
            </a:r>
            <a:endParaRPr lang="en-US" sz="1550" dirty="0"/>
          </a:p>
        </p:txBody>
      </p:sp>
      <p:sp>
        <p:nvSpPr>
          <p:cNvPr id="6" name="Text 4"/>
          <p:cNvSpPr/>
          <p:nvPr/>
        </p:nvSpPr>
        <p:spPr>
          <a:xfrm>
            <a:off x="999768" y="4408646"/>
            <a:ext cx="3803333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383838"/>
                </a:solidFill>
                <a:latin typeface="Nanum Gothic Bold" pitchFamily="34" charset="0"/>
                <a:ea typeface="Nanum Gothic Bold" pitchFamily="34" charset="-122"/>
                <a:cs typeface="Nanum Gothic Bold" pitchFamily="34" charset="-120"/>
              </a:rPr>
              <a:t>고객 서비스 챗봇 개선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999768" y="4795599"/>
            <a:ext cx="3803333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383838"/>
                </a:solidFill>
                <a:latin typeface="Nanum Gothic Bold" pitchFamily="34" charset="0"/>
                <a:ea typeface="Nanum Gothic Bold" pitchFamily="34" charset="-122"/>
                <a:cs typeface="Nanum Gothic Bold" pitchFamily="34" charset="-120"/>
              </a:rPr>
              <a:t>제품 매뉴얼 자동 질의응답</a:t>
            </a:r>
            <a:endParaRPr lang="en-US" sz="1550" dirty="0"/>
          </a:p>
        </p:txBody>
      </p:sp>
      <p:sp>
        <p:nvSpPr>
          <p:cNvPr id="8" name="Shape 6"/>
          <p:cNvSpPr/>
          <p:nvPr/>
        </p:nvSpPr>
        <p:spPr>
          <a:xfrm>
            <a:off x="5207437" y="3386495"/>
            <a:ext cx="4215408" cy="1932623"/>
          </a:xfrm>
          <a:prstGeom prst="roundRect">
            <a:avLst>
              <a:gd name="adj" fmla="val 4313"/>
            </a:avLst>
          </a:prstGeom>
          <a:solidFill>
            <a:srgbClr val="D0E2FB"/>
          </a:solidFill>
          <a:ln w="7620">
            <a:solidFill>
              <a:srgbClr val="B6C8E1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9" name="Text 7"/>
          <p:cNvSpPr/>
          <p:nvPr/>
        </p:nvSpPr>
        <p:spPr>
          <a:xfrm>
            <a:off x="5413415" y="3592473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383838"/>
                </a:solidFill>
                <a:latin typeface="Nanum Gothic Bold" pitchFamily="34" charset="0"/>
                <a:ea typeface="Nanum Gothic Bold" pitchFamily="34" charset="-122"/>
                <a:cs typeface="Nanum Gothic Bold" pitchFamily="34" charset="-120"/>
              </a:rPr>
              <a:t>교육 현장 적용 사례</a:t>
            </a:r>
            <a:endParaRPr lang="en-US" sz="1950" dirty="0"/>
          </a:p>
        </p:txBody>
      </p:sp>
      <p:sp>
        <p:nvSpPr>
          <p:cNvPr id="10" name="Text 8"/>
          <p:cNvSpPr/>
          <p:nvPr/>
        </p:nvSpPr>
        <p:spPr>
          <a:xfrm>
            <a:off x="5413415" y="4021693"/>
            <a:ext cx="3803452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383838"/>
                </a:solidFill>
                <a:latin typeface="Nanum Gothic Bold" pitchFamily="34" charset="0"/>
                <a:ea typeface="Nanum Gothic Bold" pitchFamily="34" charset="-122"/>
                <a:cs typeface="Nanum Gothic Bold" pitchFamily="34" charset="-120"/>
              </a:rPr>
              <a:t>학습 자료 기반 맞춤형 튜터링</a:t>
            </a:r>
            <a:endParaRPr lang="en-US" sz="1550" dirty="0"/>
          </a:p>
        </p:txBody>
      </p:sp>
      <p:sp>
        <p:nvSpPr>
          <p:cNvPr id="11" name="Text 9"/>
          <p:cNvSpPr/>
          <p:nvPr/>
        </p:nvSpPr>
        <p:spPr>
          <a:xfrm>
            <a:off x="5413415" y="4408646"/>
            <a:ext cx="3803452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383838"/>
                </a:solidFill>
                <a:latin typeface="Nanum Gothic Bold" pitchFamily="34" charset="0"/>
                <a:ea typeface="Nanum Gothic Bold" pitchFamily="34" charset="-122"/>
                <a:cs typeface="Nanum Gothic Bold" pitchFamily="34" charset="-120"/>
              </a:rPr>
              <a:t>교육 콘텐츠 자동 요약 및 퀴즈 생성</a:t>
            </a:r>
            <a:endParaRPr lang="en-US" sz="1550" dirty="0"/>
          </a:p>
        </p:txBody>
      </p:sp>
      <p:sp>
        <p:nvSpPr>
          <p:cNvPr id="12" name="Text 10"/>
          <p:cNvSpPr/>
          <p:nvPr/>
        </p:nvSpPr>
        <p:spPr>
          <a:xfrm>
            <a:off x="5413415" y="4795599"/>
            <a:ext cx="3803452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383838"/>
                </a:solidFill>
                <a:latin typeface="Nanum Gothic Bold" pitchFamily="34" charset="0"/>
                <a:ea typeface="Nanum Gothic Bold" pitchFamily="34" charset="-122"/>
                <a:cs typeface="Nanum Gothic Bold" pitchFamily="34" charset="-120"/>
              </a:rPr>
              <a:t>학생 질문에 대한 맥락 인식 응답</a:t>
            </a:r>
            <a:endParaRPr lang="en-US" sz="1550" dirty="0"/>
          </a:p>
        </p:txBody>
      </p:sp>
      <p:sp>
        <p:nvSpPr>
          <p:cNvPr id="13" name="Shape 11"/>
          <p:cNvSpPr/>
          <p:nvPr/>
        </p:nvSpPr>
        <p:spPr>
          <a:xfrm>
            <a:off x="9621203" y="3386495"/>
            <a:ext cx="4215289" cy="1932623"/>
          </a:xfrm>
          <a:prstGeom prst="roundRect">
            <a:avLst>
              <a:gd name="adj" fmla="val 4313"/>
            </a:avLst>
          </a:prstGeom>
          <a:solidFill>
            <a:srgbClr val="D0E2FB"/>
          </a:solidFill>
          <a:ln w="7620">
            <a:solidFill>
              <a:srgbClr val="B6C8E1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4" name="Text 12"/>
          <p:cNvSpPr/>
          <p:nvPr/>
        </p:nvSpPr>
        <p:spPr>
          <a:xfrm>
            <a:off x="9827181" y="3592473"/>
            <a:ext cx="2772728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383838"/>
                </a:solidFill>
                <a:latin typeface="Nanum Gothic Bold" pitchFamily="34" charset="0"/>
                <a:ea typeface="Nanum Gothic Bold" pitchFamily="34" charset="-122"/>
                <a:cs typeface="Nanum Gothic Bold" pitchFamily="34" charset="-120"/>
              </a:rPr>
              <a:t>직업훈련 강사 적용 포인트</a:t>
            </a:r>
            <a:endParaRPr lang="en-US" sz="1950" dirty="0"/>
          </a:p>
        </p:txBody>
      </p:sp>
      <p:sp>
        <p:nvSpPr>
          <p:cNvPr id="15" name="Text 13"/>
          <p:cNvSpPr/>
          <p:nvPr/>
        </p:nvSpPr>
        <p:spPr>
          <a:xfrm>
            <a:off x="9827181" y="4021693"/>
            <a:ext cx="3803333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383838"/>
                </a:solidFill>
                <a:latin typeface="Nanum Gothic Bold" pitchFamily="34" charset="0"/>
                <a:ea typeface="Nanum Gothic Bold" pitchFamily="34" charset="-122"/>
                <a:cs typeface="Nanum Gothic Bold" pitchFamily="34" charset="-120"/>
              </a:rPr>
              <a:t>교육 자료 기반 AI 보조 도구 개발</a:t>
            </a:r>
            <a:endParaRPr lang="en-US" sz="1550" dirty="0"/>
          </a:p>
        </p:txBody>
      </p:sp>
      <p:sp>
        <p:nvSpPr>
          <p:cNvPr id="16" name="Text 14"/>
          <p:cNvSpPr/>
          <p:nvPr/>
        </p:nvSpPr>
        <p:spPr>
          <a:xfrm>
            <a:off x="9827181" y="4408646"/>
            <a:ext cx="3803333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383838"/>
                </a:solidFill>
                <a:latin typeface="Nanum Gothic Bold" pitchFamily="34" charset="0"/>
                <a:ea typeface="Nanum Gothic Bold" pitchFamily="34" charset="-122"/>
                <a:cs typeface="Nanum Gothic Bold" pitchFamily="34" charset="-120"/>
              </a:rPr>
              <a:t>산업별 특화 지식베이스 구축</a:t>
            </a:r>
            <a:endParaRPr lang="en-US" sz="1550" dirty="0"/>
          </a:p>
        </p:txBody>
      </p:sp>
      <p:sp>
        <p:nvSpPr>
          <p:cNvPr id="17" name="Text 15"/>
          <p:cNvSpPr/>
          <p:nvPr/>
        </p:nvSpPr>
        <p:spPr>
          <a:xfrm>
            <a:off x="9827181" y="4795599"/>
            <a:ext cx="3803333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383838"/>
                </a:solidFill>
                <a:latin typeface="Nanum Gothic Bold" pitchFamily="34" charset="0"/>
                <a:ea typeface="Nanum Gothic Bold" pitchFamily="34" charset="-122"/>
                <a:cs typeface="Nanum Gothic Bold" pitchFamily="34" charset="-120"/>
              </a:rPr>
              <a:t>학습자 수준별 맞춤형 피드백 시스템</a:t>
            </a:r>
            <a:endParaRPr lang="en-US" sz="1550" dirty="0"/>
          </a:p>
        </p:txBody>
      </p:sp>
      <p:sp>
        <p:nvSpPr>
          <p:cNvPr id="18" name="Text 16"/>
          <p:cNvSpPr/>
          <p:nvPr/>
        </p:nvSpPr>
        <p:spPr>
          <a:xfrm>
            <a:off x="793790" y="5542359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383838"/>
                </a:solidFill>
                <a:latin typeface="Nanum Gothic Bold" pitchFamily="34" charset="0"/>
                <a:ea typeface="Nanum Gothic Bold" pitchFamily="34" charset="-122"/>
                <a:cs typeface="Nanum Gothic Bold" pitchFamily="34" charset="-120"/>
              </a:rPr>
              <a:t>LlamaIndex는 다양한 산업과 교육 분야에서 활용되며, 특히 직업훈련 분야에서는 산업별 전문 지식을 AI 시스템에 효과적으로 통합하는 데 유용합니다.</a:t>
            </a:r>
            <a:endParaRPr lang="en-US" sz="15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99016"/>
            <a:ext cx="6325314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0000"/>
                </a:solidFill>
                <a:latin typeface="Nanum Gothic Bold" pitchFamily="34" charset="0"/>
                <a:ea typeface="Nanum Gothic Bold" pitchFamily="34" charset="-122"/>
                <a:cs typeface="Nanum Gothic Bold" pitchFamily="34" charset="-120"/>
              </a:rPr>
              <a:t>Python &amp; VS Code 환경 구축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1815108"/>
            <a:ext cx="2639378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Nanum Gothic Bold" pitchFamily="34" charset="0"/>
                <a:ea typeface="Nanum Gothic Bold" pitchFamily="34" charset="-122"/>
                <a:cs typeface="Nanum Gothic Bold" pitchFamily="34" charset="-120"/>
              </a:rPr>
              <a:t>Python 설치 및 가상환경</a:t>
            </a:r>
            <a:endParaRPr lang="en-US" sz="1950" dirty="0"/>
          </a:p>
        </p:txBody>
      </p:sp>
      <p:sp>
        <p:nvSpPr>
          <p:cNvPr id="4" name="Text 2"/>
          <p:cNvSpPr/>
          <p:nvPr/>
        </p:nvSpPr>
        <p:spPr>
          <a:xfrm>
            <a:off x="793790" y="2323624"/>
            <a:ext cx="763202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383838"/>
                </a:solidFill>
                <a:latin typeface="Nanum Gothic Bold" pitchFamily="34" charset="0"/>
                <a:ea typeface="Nanum Gothic Bold" pitchFamily="34" charset="-122"/>
                <a:cs typeface="Nanum Gothic Bold" pitchFamily="34" charset="-120"/>
              </a:rPr>
              <a:t>Python 3.10 이상 설치 확인</a:t>
            </a:r>
            <a:endParaRPr lang="en-US" sz="1550" dirty="0"/>
          </a:p>
        </p:txBody>
      </p:sp>
      <p:sp>
        <p:nvSpPr>
          <p:cNvPr id="5" name="Text 3"/>
          <p:cNvSpPr/>
          <p:nvPr/>
        </p:nvSpPr>
        <p:spPr>
          <a:xfrm>
            <a:off x="793790" y="2710577"/>
            <a:ext cx="7632025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383838"/>
                </a:solidFill>
                <a:latin typeface="Nanum Gothic Bold" pitchFamily="34" charset="0"/>
                <a:ea typeface="Nanum Gothic Bold" pitchFamily="34" charset="-122"/>
                <a:cs typeface="Nanum Gothic Bold" pitchFamily="34" charset="-120"/>
              </a:rPr>
              <a:t>가상환경 생성: </a:t>
            </a:r>
            <a:r>
              <a:rPr lang="en-US" sz="1550" b="1" dirty="0">
                <a:solidFill>
                  <a:srgbClr val="383838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python -m </a:t>
            </a:r>
            <a:r>
              <a:rPr lang="en-US" sz="1550" b="1" dirty="0" err="1">
                <a:solidFill>
                  <a:srgbClr val="383838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venv</a:t>
            </a:r>
            <a:r>
              <a:rPr lang="en-US" sz="1550" b="1" dirty="0">
                <a:solidFill>
                  <a:srgbClr val="383838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</a:t>
            </a:r>
            <a:r>
              <a:rPr lang="en-US" sz="1550" b="1" dirty="0" err="1">
                <a:solidFill>
                  <a:srgbClr val="383838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llamaindex</a:t>
            </a:r>
            <a:endParaRPr lang="en-US" sz="1550" dirty="0"/>
          </a:p>
        </p:txBody>
      </p:sp>
      <p:sp>
        <p:nvSpPr>
          <p:cNvPr id="6" name="Text 4"/>
          <p:cNvSpPr/>
          <p:nvPr/>
        </p:nvSpPr>
        <p:spPr>
          <a:xfrm>
            <a:off x="793790" y="3105150"/>
            <a:ext cx="763202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383838"/>
                </a:solidFill>
                <a:latin typeface="Nanum Gothic Bold" pitchFamily="34" charset="0"/>
                <a:ea typeface="Nanum Gothic Bold" pitchFamily="34" charset="-122"/>
                <a:cs typeface="Nanum Gothic Bold" pitchFamily="34" charset="-120"/>
              </a:rPr>
              <a:t>가상환경 활성화: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793790" y="3492103"/>
            <a:ext cx="7632025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383838"/>
                </a:solidFill>
                <a:latin typeface="Nanum Gothic Bold" pitchFamily="34" charset="0"/>
                <a:ea typeface="Nanum Gothic Bold" pitchFamily="34" charset="-122"/>
                <a:cs typeface="Nanum Gothic Bold" pitchFamily="34" charset="-120"/>
              </a:rPr>
              <a:t>(Windows) </a:t>
            </a:r>
            <a:r>
              <a:rPr lang="en-US" sz="1550" b="1" dirty="0" err="1">
                <a:solidFill>
                  <a:srgbClr val="383838"/>
                </a:solidFill>
                <a:latin typeface="Nanum Gothic Bold" pitchFamily="34" charset="0"/>
                <a:ea typeface="Nanum Gothic Bold" pitchFamily="34" charset="-122"/>
                <a:cs typeface="Nanum Gothic Bold" pitchFamily="34" charset="-120"/>
              </a:rPr>
              <a:t>llamaindex</a:t>
            </a:r>
            <a:r>
              <a:rPr lang="en-US" sz="1550" b="1" dirty="0">
                <a:solidFill>
                  <a:srgbClr val="383838"/>
                </a:solidFill>
                <a:latin typeface="Nanum Gothic Bold" pitchFamily="34" charset="0"/>
                <a:ea typeface="Nanum Gothic Bold" pitchFamily="34" charset="-122"/>
                <a:cs typeface="Nanum Gothic Bold" pitchFamily="34" charset="-120"/>
              </a:rPr>
              <a:t>\\Scripts\\activate</a:t>
            </a:r>
            <a:endParaRPr lang="en-US" sz="1550" dirty="0"/>
          </a:p>
        </p:txBody>
      </p:sp>
      <p:sp>
        <p:nvSpPr>
          <p:cNvPr id="8" name="Text 6"/>
          <p:cNvSpPr/>
          <p:nvPr/>
        </p:nvSpPr>
        <p:spPr>
          <a:xfrm>
            <a:off x="793790" y="3886676"/>
            <a:ext cx="7632025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383838"/>
                </a:solidFill>
                <a:latin typeface="Nanum Gothic Bold" pitchFamily="34" charset="0"/>
                <a:ea typeface="Nanum Gothic Bold" pitchFamily="34" charset="-122"/>
                <a:cs typeface="Nanum Gothic Bold" pitchFamily="34" charset="-120"/>
              </a:rPr>
              <a:t>(Mac/Linux) source </a:t>
            </a:r>
            <a:r>
              <a:rPr lang="en-US" sz="1550" b="1" dirty="0" err="1">
                <a:solidFill>
                  <a:srgbClr val="383838"/>
                </a:solidFill>
                <a:latin typeface="Nanum Gothic Bold" pitchFamily="34" charset="0"/>
                <a:ea typeface="Nanum Gothic Bold" pitchFamily="34" charset="-122"/>
                <a:cs typeface="Nanum Gothic Bold" pitchFamily="34" charset="-120"/>
              </a:rPr>
              <a:t>llamaindex</a:t>
            </a:r>
            <a:r>
              <a:rPr lang="en-US" sz="1550" b="1" dirty="0">
                <a:solidFill>
                  <a:srgbClr val="383838"/>
                </a:solidFill>
                <a:latin typeface="Nanum Gothic Bold" pitchFamily="34" charset="0"/>
                <a:ea typeface="Nanum Gothic Bold" pitchFamily="34" charset="-122"/>
                <a:cs typeface="Nanum Gothic Bold" pitchFamily="34" charset="-120"/>
              </a:rPr>
              <a:t>/bin/activate</a:t>
            </a:r>
            <a:endParaRPr lang="en-US" sz="1550" dirty="0"/>
          </a:p>
        </p:txBody>
      </p:sp>
      <p:sp>
        <p:nvSpPr>
          <p:cNvPr id="9" name="Text 7"/>
          <p:cNvSpPr/>
          <p:nvPr/>
        </p:nvSpPr>
        <p:spPr>
          <a:xfrm>
            <a:off x="793790" y="4410194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Nanum Gothic Bold" pitchFamily="34" charset="0"/>
                <a:ea typeface="Nanum Gothic Bold" pitchFamily="34" charset="-122"/>
                <a:cs typeface="Nanum Gothic Bold" pitchFamily="34" charset="-120"/>
              </a:rPr>
              <a:t>VS Code 확장 기능</a:t>
            </a:r>
            <a:endParaRPr lang="en-US" sz="1950" dirty="0"/>
          </a:p>
        </p:txBody>
      </p:sp>
      <p:sp>
        <p:nvSpPr>
          <p:cNvPr id="10" name="Text 8"/>
          <p:cNvSpPr/>
          <p:nvPr/>
        </p:nvSpPr>
        <p:spPr>
          <a:xfrm>
            <a:off x="793790" y="4918710"/>
            <a:ext cx="763202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383838"/>
                </a:solidFill>
                <a:latin typeface="Nanum Gothic Bold" pitchFamily="34" charset="0"/>
                <a:ea typeface="Nanum Gothic Bold" pitchFamily="34" charset="-122"/>
                <a:cs typeface="Nanum Gothic Bold" pitchFamily="34" charset="-120"/>
              </a:rPr>
              <a:t>Python 확장 설치</a:t>
            </a:r>
            <a:endParaRPr lang="en-US" sz="1550" dirty="0"/>
          </a:p>
        </p:txBody>
      </p:sp>
      <p:sp>
        <p:nvSpPr>
          <p:cNvPr id="11" name="Text 9"/>
          <p:cNvSpPr/>
          <p:nvPr/>
        </p:nvSpPr>
        <p:spPr>
          <a:xfrm>
            <a:off x="793790" y="5305663"/>
            <a:ext cx="763202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383838"/>
                </a:solidFill>
                <a:latin typeface="Nanum Gothic Bold" pitchFamily="34" charset="0"/>
                <a:ea typeface="Nanum Gothic Bold" pitchFamily="34" charset="-122"/>
                <a:cs typeface="Nanum Gothic Bold" pitchFamily="34" charset="-120"/>
              </a:rPr>
              <a:t>Jupyter 확장 설치</a:t>
            </a:r>
            <a:endParaRPr lang="en-US" sz="1550" dirty="0"/>
          </a:p>
        </p:txBody>
      </p:sp>
      <p:sp>
        <p:nvSpPr>
          <p:cNvPr id="12" name="Text 10"/>
          <p:cNvSpPr/>
          <p:nvPr/>
        </p:nvSpPr>
        <p:spPr>
          <a:xfrm>
            <a:off x="793790" y="5692616"/>
            <a:ext cx="763202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383838"/>
                </a:solidFill>
                <a:latin typeface="Nanum Gothic Bold" pitchFamily="34" charset="0"/>
                <a:ea typeface="Nanum Gothic Bold" pitchFamily="34" charset="-122"/>
                <a:cs typeface="Nanum Gothic Bold" pitchFamily="34" charset="-120"/>
              </a:rPr>
              <a:t>Python Indent 확장 설치</a:t>
            </a:r>
            <a:endParaRPr lang="en-US" sz="1550" dirty="0"/>
          </a:p>
        </p:txBody>
      </p:sp>
      <p:pic>
        <p:nvPicPr>
          <p:cNvPr id="1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7543" y="1839992"/>
            <a:ext cx="4926568" cy="4926568"/>
          </a:xfrm>
          <a:prstGeom prst="rect">
            <a:avLst/>
          </a:prstGeom>
        </p:spPr>
      </p:pic>
      <p:sp>
        <p:nvSpPr>
          <p:cNvPr id="14" name="Text 11"/>
          <p:cNvSpPr/>
          <p:nvPr/>
        </p:nvSpPr>
        <p:spPr>
          <a:xfrm>
            <a:off x="793790" y="7213044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383838"/>
                </a:solidFill>
                <a:latin typeface="Nanum Gothic Bold" pitchFamily="34" charset="0"/>
                <a:ea typeface="Nanum Gothic Bold" pitchFamily="34" charset="-122"/>
                <a:cs typeface="Nanum Gothic Bold" pitchFamily="34" charset="-120"/>
              </a:rPr>
              <a:t>효율적인 개발을 위해 적절한 개발 환경 구축이 중요합니다. 가상환경을 사용하면 프로젝트별로 독립된 패키지 관리가 가능합니다.</a:t>
            </a:r>
            <a:endParaRPr lang="en-US" sz="15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19714"/>
            <a:ext cx="6477595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0000"/>
                </a:solidFill>
                <a:latin typeface="Nanum Gothic Bold" pitchFamily="34" charset="0"/>
                <a:ea typeface="Nanum Gothic Bold" pitchFamily="34" charset="-122"/>
                <a:cs typeface="Nanum Gothic Bold" pitchFamily="34" charset="-120"/>
              </a:rPr>
              <a:t>API Key 발급 및 환경변수 설정</a:t>
            </a:r>
            <a:endParaRPr lang="en-US" sz="39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536627"/>
            <a:ext cx="4347567" cy="79379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992148" y="3528774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383838"/>
                </a:solidFill>
                <a:latin typeface="Nanum Gothic Bold" pitchFamily="34" charset="0"/>
                <a:ea typeface="Nanum Gothic Bold" pitchFamily="34" charset="-122"/>
                <a:cs typeface="Nanum Gothic Bold" pitchFamily="34" charset="-120"/>
              </a:rPr>
              <a:t>API 키 발급</a:t>
            </a:r>
            <a:endParaRPr lang="en-US" sz="1950" dirty="0"/>
          </a:p>
        </p:txBody>
      </p:sp>
      <p:sp>
        <p:nvSpPr>
          <p:cNvPr id="5" name="Text 2"/>
          <p:cNvSpPr/>
          <p:nvPr/>
        </p:nvSpPr>
        <p:spPr>
          <a:xfrm>
            <a:off x="992148" y="3957995"/>
            <a:ext cx="395085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383838"/>
                </a:solidFill>
                <a:latin typeface="Nanum Gothic Bold" pitchFamily="34" charset="0"/>
                <a:ea typeface="Nanum Gothic Bold" pitchFamily="34" charset="-122"/>
                <a:cs typeface="Nanum Gothic Bold" pitchFamily="34" charset="-120"/>
              </a:rPr>
              <a:t>OpenAI API 키: platform.openai.com 접속 후 가입 및 발급</a:t>
            </a:r>
            <a:endParaRPr lang="en-US" sz="1550" dirty="0"/>
          </a:p>
        </p:txBody>
      </p:sp>
      <p:sp>
        <p:nvSpPr>
          <p:cNvPr id="6" name="Text 3"/>
          <p:cNvSpPr/>
          <p:nvPr/>
        </p:nvSpPr>
        <p:spPr>
          <a:xfrm>
            <a:off x="992148" y="4662488"/>
            <a:ext cx="395085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383838"/>
                </a:solidFill>
                <a:latin typeface="Nanum Gothic Bold" pitchFamily="34" charset="0"/>
                <a:ea typeface="Nanum Gothic Bold" pitchFamily="34" charset="-122"/>
                <a:cs typeface="Nanum Gothic Bold" pitchFamily="34" charset="-120"/>
              </a:rPr>
              <a:t>Gemini API 키: ai.google.dev 접속 후 가입 및 발급</a:t>
            </a:r>
            <a:endParaRPr lang="en-US" sz="15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1357" y="2536627"/>
            <a:ext cx="4347567" cy="79379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339715" y="3528774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383838"/>
                </a:solidFill>
                <a:latin typeface="Nanum Gothic Bold" pitchFamily="34" charset="0"/>
                <a:ea typeface="Nanum Gothic Bold" pitchFamily="34" charset="-122"/>
                <a:cs typeface="Nanum Gothic Bold" pitchFamily="34" charset="-120"/>
              </a:rPr>
              <a:t>환경변수 설정</a:t>
            </a:r>
            <a:endParaRPr lang="en-US" sz="1950" dirty="0"/>
          </a:p>
        </p:txBody>
      </p:sp>
      <p:sp>
        <p:nvSpPr>
          <p:cNvPr id="9" name="Text 5"/>
          <p:cNvSpPr/>
          <p:nvPr/>
        </p:nvSpPr>
        <p:spPr>
          <a:xfrm>
            <a:off x="5339715" y="3957995"/>
            <a:ext cx="3950851" cy="9754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383838"/>
                </a:solidFill>
                <a:latin typeface="Nanum Gothic Bold" pitchFamily="34" charset="0"/>
                <a:ea typeface="Nanum Gothic Bold" pitchFamily="34" charset="-122"/>
                <a:cs typeface="Nanum Gothic Bold" pitchFamily="34" charset="-120"/>
              </a:rPr>
              <a:t>Mac/Linux: </a:t>
            </a:r>
            <a:r>
              <a:rPr lang="en-US" sz="1550" b="1" dirty="0">
                <a:solidFill>
                  <a:srgbClr val="383838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export OPENAI_API_KEY="YOUR_OPENAI_KEY"</a:t>
            </a:r>
            <a:endParaRPr lang="en-US" sz="1550" dirty="0"/>
          </a:p>
        </p:txBody>
      </p:sp>
      <p:sp>
        <p:nvSpPr>
          <p:cNvPr id="10" name="Text 6"/>
          <p:cNvSpPr/>
          <p:nvPr/>
        </p:nvSpPr>
        <p:spPr>
          <a:xfrm>
            <a:off x="5339715" y="5002887"/>
            <a:ext cx="3950851" cy="9678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383838"/>
                </a:solidFill>
                <a:latin typeface="Nanum Gothic Bold" pitchFamily="34" charset="0"/>
                <a:ea typeface="Nanum Gothic Bold" pitchFamily="34" charset="-122"/>
                <a:cs typeface="Nanum Gothic Bold" pitchFamily="34" charset="-120"/>
              </a:rPr>
              <a:t>Windows PowerShell: </a:t>
            </a:r>
            <a:r>
              <a:rPr lang="en-US" sz="1550" b="1" dirty="0">
                <a:solidFill>
                  <a:srgbClr val="383838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$env:OPENAI_API_KEY="YOUR_OPENAI_KEY"</a:t>
            </a:r>
            <a:endParaRPr lang="en-US" sz="1550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88924" y="2536627"/>
            <a:ext cx="4347567" cy="793790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9687282" y="3528774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383838"/>
                </a:solidFill>
                <a:latin typeface="Nanum Gothic Bold" pitchFamily="34" charset="0"/>
                <a:ea typeface="Nanum Gothic Bold" pitchFamily="34" charset="-122"/>
                <a:cs typeface="Nanum Gothic Bold" pitchFamily="34" charset="-120"/>
              </a:rPr>
              <a:t>보안 관리</a:t>
            </a:r>
            <a:endParaRPr lang="en-US" sz="1950" dirty="0"/>
          </a:p>
        </p:txBody>
      </p:sp>
      <p:sp>
        <p:nvSpPr>
          <p:cNvPr id="13" name="Text 8"/>
          <p:cNvSpPr/>
          <p:nvPr/>
        </p:nvSpPr>
        <p:spPr>
          <a:xfrm>
            <a:off x="9687282" y="3957995"/>
            <a:ext cx="395085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383838"/>
                </a:solidFill>
                <a:latin typeface="Nanum Gothic Bold" pitchFamily="34" charset="0"/>
                <a:ea typeface="Nanum Gothic Bold" pitchFamily="34" charset="-122"/>
                <a:cs typeface="Nanum Gothic Bold" pitchFamily="34" charset="-120"/>
              </a:rPr>
              <a:t>.env 파일 사용 (gitignore에 추가)</a:t>
            </a:r>
            <a:endParaRPr lang="en-US" sz="1550" dirty="0"/>
          </a:p>
        </p:txBody>
      </p:sp>
      <p:sp>
        <p:nvSpPr>
          <p:cNvPr id="14" name="Text 9"/>
          <p:cNvSpPr/>
          <p:nvPr/>
        </p:nvSpPr>
        <p:spPr>
          <a:xfrm>
            <a:off x="9687282" y="4344948"/>
            <a:ext cx="395085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383838"/>
                </a:solidFill>
                <a:latin typeface="Nanum Gothic Bold" pitchFamily="34" charset="0"/>
                <a:ea typeface="Nanum Gothic Bold" pitchFamily="34" charset="-122"/>
                <a:cs typeface="Nanum Gothic Bold" pitchFamily="34" charset="-120"/>
              </a:rPr>
              <a:t>python-dotenv 패키지 활용</a:t>
            </a:r>
            <a:endParaRPr lang="en-US" sz="1550" dirty="0"/>
          </a:p>
        </p:txBody>
      </p:sp>
      <p:sp>
        <p:nvSpPr>
          <p:cNvPr id="15" name="Text 10"/>
          <p:cNvSpPr/>
          <p:nvPr/>
        </p:nvSpPr>
        <p:spPr>
          <a:xfrm>
            <a:off x="793790" y="6392347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383838"/>
                </a:solidFill>
                <a:latin typeface="Nanum Gothic Bold" pitchFamily="34" charset="0"/>
                <a:ea typeface="Nanum Gothic Bold" pitchFamily="34" charset="-122"/>
                <a:cs typeface="Nanum Gothic Bold" pitchFamily="34" charset="-120"/>
              </a:rPr>
              <a:t>API 키는 외부에 노출되지 않도록 환경변수로 관리하는 것이 중요합니다. 특히 공개 저장소에 키가 노출되지 않도록 주의해야 합니다.</a:t>
            </a:r>
            <a:endParaRPr lang="en-US" sz="15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992981"/>
            <a:ext cx="496181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0000"/>
                </a:solidFill>
                <a:latin typeface="Nanum Gothic Bold" pitchFamily="34" charset="0"/>
                <a:ea typeface="Nanum Gothic Bold" pitchFamily="34" charset="-122"/>
                <a:cs typeface="Nanum Gothic Bold" pitchFamily="34" charset="-120"/>
              </a:rPr>
              <a:t>LlamaIndex 설치하기</a:t>
            </a:r>
            <a:endParaRPr lang="en-US" sz="3900" dirty="0"/>
          </a:p>
        </p:txBody>
      </p:sp>
      <p:sp>
        <p:nvSpPr>
          <p:cNvPr id="4" name="Shape 1"/>
          <p:cNvSpPr/>
          <p:nvPr/>
        </p:nvSpPr>
        <p:spPr>
          <a:xfrm>
            <a:off x="6280190" y="1910715"/>
            <a:ext cx="7556421" cy="1250275"/>
          </a:xfrm>
          <a:prstGeom prst="roundRect">
            <a:avLst>
              <a:gd name="adj" fmla="val 6667"/>
            </a:avLst>
          </a:prstGeom>
          <a:solidFill>
            <a:srgbClr val="F2F2F2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5" name="Shape 2"/>
          <p:cNvSpPr/>
          <p:nvPr/>
        </p:nvSpPr>
        <p:spPr>
          <a:xfrm>
            <a:off x="6270307" y="1910715"/>
            <a:ext cx="7576185" cy="1250275"/>
          </a:xfrm>
          <a:prstGeom prst="roundRect">
            <a:avLst>
              <a:gd name="adj" fmla="val 2381"/>
            </a:avLst>
          </a:prstGeom>
          <a:solidFill>
            <a:srgbClr val="F2F2F2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6" name="Text 3"/>
          <p:cNvSpPr/>
          <p:nvPr/>
        </p:nvSpPr>
        <p:spPr>
          <a:xfrm>
            <a:off x="6468666" y="2059543"/>
            <a:ext cx="7179469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383838"/>
                </a:solidFill>
                <a:highlight>
                  <a:srgbClr val="F2F2F2"/>
                </a:highlight>
                <a:latin typeface="Consolas Bold" pitchFamily="34" charset="0"/>
                <a:ea typeface="Consolas Bold" pitchFamily="34" charset="-122"/>
                <a:cs typeface="Consolas Bold" pitchFamily="34" charset="-120"/>
              </a:rPr>
              <a:t>pip install llama-index==0.11.0 llama-index-core llama-index-embeddings-openai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6280190" y="3582591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Nanum Gothic Bold" pitchFamily="34" charset="0"/>
                <a:ea typeface="Nanum Gothic Bold" pitchFamily="34" charset="-122"/>
                <a:cs typeface="Nanum Gothic Bold" pitchFamily="34" charset="-120"/>
              </a:rPr>
              <a:t>주요 패키지 구성</a:t>
            </a:r>
            <a:endParaRPr lang="en-US" sz="1950" dirty="0"/>
          </a:p>
        </p:txBody>
      </p:sp>
      <p:sp>
        <p:nvSpPr>
          <p:cNvPr id="8" name="Text 5"/>
          <p:cNvSpPr/>
          <p:nvPr/>
        </p:nvSpPr>
        <p:spPr>
          <a:xfrm>
            <a:off x="6280190" y="4091107"/>
            <a:ext cx="3536156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383838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llama-index-core</a:t>
            </a:r>
            <a:r>
              <a:rPr lang="en-US" sz="1550" b="1" dirty="0">
                <a:solidFill>
                  <a:srgbClr val="383838"/>
                </a:solidFill>
                <a:latin typeface="Nanum Gothic Bold" pitchFamily="34" charset="0"/>
                <a:ea typeface="Nanum Gothic Bold" pitchFamily="34" charset="-122"/>
                <a:cs typeface="Nanum Gothic Bold" pitchFamily="34" charset="-120"/>
              </a:rPr>
              <a:t>: 핵심 기능 제공</a:t>
            </a:r>
            <a:endParaRPr lang="en-US" sz="1550" dirty="0"/>
          </a:p>
        </p:txBody>
      </p:sp>
      <p:sp>
        <p:nvSpPr>
          <p:cNvPr id="9" name="Text 6"/>
          <p:cNvSpPr/>
          <p:nvPr/>
        </p:nvSpPr>
        <p:spPr>
          <a:xfrm>
            <a:off x="6280190" y="4485680"/>
            <a:ext cx="3536156" cy="6503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383838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llama-index-embeddings-openai</a:t>
            </a:r>
            <a:r>
              <a:rPr lang="en-US" sz="1550" b="1" dirty="0">
                <a:solidFill>
                  <a:srgbClr val="383838"/>
                </a:solidFill>
                <a:latin typeface="Nanum Gothic Bold" pitchFamily="34" charset="0"/>
                <a:ea typeface="Nanum Gothic Bold" pitchFamily="34" charset="-122"/>
                <a:cs typeface="Nanum Gothic Bold" pitchFamily="34" charset="-120"/>
              </a:rPr>
              <a:t>: OpenAI 임베딩 모델 연동</a:t>
            </a:r>
            <a:endParaRPr lang="en-US" sz="1550" dirty="0"/>
          </a:p>
        </p:txBody>
      </p:sp>
      <p:sp>
        <p:nvSpPr>
          <p:cNvPr id="10" name="Text 7"/>
          <p:cNvSpPr/>
          <p:nvPr/>
        </p:nvSpPr>
        <p:spPr>
          <a:xfrm>
            <a:off x="6280190" y="5205413"/>
            <a:ext cx="353615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383838"/>
                </a:solidFill>
                <a:latin typeface="Nanum Gothic Bold" pitchFamily="34" charset="0"/>
                <a:ea typeface="Nanum Gothic Bold" pitchFamily="34" charset="-122"/>
                <a:cs typeface="Nanum Gothic Bold" pitchFamily="34" charset="-120"/>
              </a:rPr>
              <a:t>기타 필요한 커넥터 </a:t>
            </a:r>
            <a:r>
              <a:rPr lang="en-US" sz="1550" b="1" dirty="0" err="1">
                <a:solidFill>
                  <a:srgbClr val="383838"/>
                </a:solidFill>
                <a:latin typeface="Nanum Gothic Bold" pitchFamily="34" charset="0"/>
                <a:ea typeface="Nanum Gothic Bold" pitchFamily="34" charset="-122"/>
                <a:cs typeface="Nanum Gothic Bold" pitchFamily="34" charset="-120"/>
              </a:rPr>
              <a:t>패키지</a:t>
            </a:r>
            <a:r>
              <a:rPr lang="en-US" sz="1550" b="1" dirty="0">
                <a:solidFill>
                  <a:srgbClr val="383838"/>
                </a:solidFill>
                <a:latin typeface="Nanum Gothic Bold" pitchFamily="34" charset="0"/>
                <a:ea typeface="Nanum Gothic Bold" pitchFamily="34" charset="-122"/>
                <a:cs typeface="Nanum Gothic Bold" pitchFamily="34" charset="-120"/>
              </a:rPr>
              <a:t> </a:t>
            </a:r>
          </a:p>
          <a:p>
            <a:pPr algn="l">
              <a:lnSpc>
                <a:spcPts val="2500"/>
              </a:lnSpc>
              <a:buSzPct val="100000"/>
            </a:pPr>
            <a:r>
              <a:rPr lang="en-US" sz="1550" b="1" dirty="0">
                <a:solidFill>
                  <a:srgbClr val="383838"/>
                </a:solidFill>
                <a:latin typeface="Nanum Gothic Bold" pitchFamily="34" charset="0"/>
                <a:ea typeface="Nanum Gothic Bold" pitchFamily="34" charset="-122"/>
                <a:cs typeface="Nanum Gothic Bold" pitchFamily="34" charset="-120"/>
              </a:rPr>
              <a:t>        (선택적 설치)</a:t>
            </a:r>
            <a:endParaRPr lang="en-US" sz="1550" dirty="0"/>
          </a:p>
        </p:txBody>
      </p:sp>
      <p:sp>
        <p:nvSpPr>
          <p:cNvPr id="11" name="Text 8"/>
          <p:cNvSpPr/>
          <p:nvPr/>
        </p:nvSpPr>
        <p:spPr>
          <a:xfrm>
            <a:off x="10308074" y="3582591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Nanum Gothic Bold" pitchFamily="34" charset="0"/>
                <a:ea typeface="Nanum Gothic Bold" pitchFamily="34" charset="-122"/>
                <a:cs typeface="Nanum Gothic Bold" pitchFamily="34" charset="-120"/>
              </a:rPr>
              <a:t>환경변수 설정 확인</a:t>
            </a:r>
            <a:endParaRPr lang="en-US" sz="1950" dirty="0"/>
          </a:p>
        </p:txBody>
      </p:sp>
      <p:sp>
        <p:nvSpPr>
          <p:cNvPr id="12" name="Text 9"/>
          <p:cNvSpPr/>
          <p:nvPr/>
        </p:nvSpPr>
        <p:spPr>
          <a:xfrm>
            <a:off x="10308074" y="4091107"/>
            <a:ext cx="35361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383838"/>
                </a:solidFill>
                <a:latin typeface="Nanum Gothic Bold" pitchFamily="34" charset="0"/>
                <a:ea typeface="Nanum Gothic Bold" pitchFamily="34" charset="-122"/>
                <a:cs typeface="Nanum Gothic Bold" pitchFamily="34" charset="-120"/>
              </a:rPr>
              <a:t>Python 코드로 환경변수 확인:</a:t>
            </a:r>
            <a:endParaRPr lang="en-US" sz="1550" dirty="0"/>
          </a:p>
        </p:txBody>
      </p:sp>
      <p:sp>
        <p:nvSpPr>
          <p:cNvPr id="13" name="Shape 10"/>
          <p:cNvSpPr/>
          <p:nvPr/>
        </p:nvSpPr>
        <p:spPr>
          <a:xfrm>
            <a:off x="10308074" y="4631888"/>
            <a:ext cx="3536156" cy="1567815"/>
          </a:xfrm>
          <a:prstGeom prst="roundRect">
            <a:avLst>
              <a:gd name="adj" fmla="val 5317"/>
            </a:avLst>
          </a:prstGeom>
          <a:solidFill>
            <a:srgbClr val="F2F2F2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4" name="Shape 11"/>
          <p:cNvSpPr/>
          <p:nvPr/>
        </p:nvSpPr>
        <p:spPr>
          <a:xfrm>
            <a:off x="10298192" y="4631888"/>
            <a:ext cx="3555921" cy="1567815"/>
          </a:xfrm>
          <a:prstGeom prst="roundRect">
            <a:avLst>
              <a:gd name="adj" fmla="val 1899"/>
            </a:avLst>
          </a:prstGeom>
          <a:solidFill>
            <a:srgbClr val="F2F2F2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5" name="Text 12"/>
          <p:cNvSpPr/>
          <p:nvPr/>
        </p:nvSpPr>
        <p:spPr>
          <a:xfrm>
            <a:off x="10496550" y="4780717"/>
            <a:ext cx="3159204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383838"/>
                </a:solidFill>
                <a:highlight>
                  <a:srgbClr val="F2F2F2"/>
                </a:highlight>
                <a:latin typeface="Consolas Bold" pitchFamily="34" charset="0"/>
                <a:ea typeface="Consolas Bold" pitchFamily="34" charset="-122"/>
                <a:cs typeface="Consolas Bold" pitchFamily="34" charset="-120"/>
              </a:rPr>
              <a:t>import osprint(os.environ.get("OPENAI_API_KEY"))</a:t>
            </a:r>
            <a:endParaRPr lang="en-US" sz="1550" dirty="0"/>
          </a:p>
        </p:txBody>
      </p:sp>
      <p:sp>
        <p:nvSpPr>
          <p:cNvPr id="16" name="Text 13"/>
          <p:cNvSpPr/>
          <p:nvPr/>
        </p:nvSpPr>
        <p:spPr>
          <a:xfrm>
            <a:off x="10308074" y="6422946"/>
            <a:ext cx="353615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383838"/>
                </a:solidFill>
                <a:latin typeface="Nanum Gothic Bold" pitchFamily="34" charset="0"/>
                <a:ea typeface="Nanum Gothic Bold" pitchFamily="34" charset="-122"/>
                <a:cs typeface="Nanum Gothic Bold" pitchFamily="34" charset="-120"/>
              </a:rPr>
              <a:t>환경변수가 제대로 설정되었는지 확인하는 과정이 중요합니다.</a:t>
            </a:r>
            <a:endParaRPr lang="en-US" sz="15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16236"/>
            <a:ext cx="704969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0000"/>
                </a:solidFill>
                <a:latin typeface="Nanum Gothic Bold" pitchFamily="34" charset="0"/>
                <a:ea typeface="Nanum Gothic Bold" pitchFamily="34" charset="-122"/>
                <a:cs typeface="Nanum Gothic Bold" pitchFamily="34" charset="-120"/>
              </a:rPr>
              <a:t>DocumentReader &amp; Connector</a:t>
            </a:r>
            <a:endParaRPr lang="en-US" sz="3900" dirty="0"/>
          </a:p>
        </p:txBody>
      </p:sp>
      <p:sp>
        <p:nvSpPr>
          <p:cNvPr id="3" name="Shape 1"/>
          <p:cNvSpPr/>
          <p:nvPr/>
        </p:nvSpPr>
        <p:spPr>
          <a:xfrm>
            <a:off x="793790" y="2630805"/>
            <a:ext cx="6422231" cy="1464112"/>
          </a:xfrm>
          <a:prstGeom prst="roundRect">
            <a:avLst>
              <a:gd name="adj" fmla="val 7495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4" name="Shape 2"/>
          <p:cNvSpPr/>
          <p:nvPr/>
        </p:nvSpPr>
        <p:spPr>
          <a:xfrm>
            <a:off x="793790" y="2607945"/>
            <a:ext cx="6422231" cy="91440"/>
          </a:xfrm>
          <a:prstGeom prst="roundRect">
            <a:avLst>
              <a:gd name="adj" fmla="val 91163"/>
            </a:avLst>
          </a:prstGeom>
          <a:solidFill>
            <a:srgbClr val="0E4EA5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5" name="Shape 3"/>
          <p:cNvSpPr/>
          <p:nvPr/>
        </p:nvSpPr>
        <p:spPr>
          <a:xfrm>
            <a:off x="3707249" y="2333149"/>
            <a:ext cx="595313" cy="595313"/>
          </a:xfrm>
          <a:prstGeom prst="roundRect">
            <a:avLst>
              <a:gd name="adj" fmla="val 153600"/>
            </a:avLst>
          </a:prstGeom>
          <a:solidFill>
            <a:srgbClr val="0E4EA5"/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5843" y="2481977"/>
            <a:ext cx="238125" cy="297656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015008" y="3126938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383838"/>
                </a:solidFill>
                <a:latin typeface="Nanum Gothic Bold" pitchFamily="34" charset="0"/>
                <a:ea typeface="Nanum Gothic Bold" pitchFamily="34" charset="-122"/>
                <a:cs typeface="Nanum Gothic Bold" pitchFamily="34" charset="-120"/>
              </a:rPr>
              <a:t>PDF 문서</a:t>
            </a:r>
            <a:endParaRPr lang="en-US" sz="1950" dirty="0"/>
          </a:p>
        </p:txBody>
      </p:sp>
      <p:sp>
        <p:nvSpPr>
          <p:cNvPr id="8" name="Text 5"/>
          <p:cNvSpPr/>
          <p:nvPr/>
        </p:nvSpPr>
        <p:spPr>
          <a:xfrm>
            <a:off x="1015008" y="3556159"/>
            <a:ext cx="597979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383838"/>
                </a:solidFill>
                <a:latin typeface="Nanum Gothic Bold" pitchFamily="34" charset="0"/>
                <a:ea typeface="Nanum Gothic Bold" pitchFamily="34" charset="-122"/>
                <a:cs typeface="Nanum Gothic Bold" pitchFamily="34" charset="-120"/>
              </a:rPr>
              <a:t>기본 PDF 리더 또는 PyPDF2, PDFMiner 등 활용</a:t>
            </a:r>
            <a:endParaRPr lang="en-US" sz="1550" dirty="0"/>
          </a:p>
        </p:txBody>
      </p:sp>
      <p:sp>
        <p:nvSpPr>
          <p:cNvPr id="9" name="Shape 6"/>
          <p:cNvSpPr/>
          <p:nvPr/>
        </p:nvSpPr>
        <p:spPr>
          <a:xfrm>
            <a:off x="7414379" y="2630805"/>
            <a:ext cx="6422231" cy="1464112"/>
          </a:xfrm>
          <a:prstGeom prst="roundRect">
            <a:avLst>
              <a:gd name="adj" fmla="val 7495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0" name="Shape 7"/>
          <p:cNvSpPr/>
          <p:nvPr/>
        </p:nvSpPr>
        <p:spPr>
          <a:xfrm>
            <a:off x="7414379" y="2607945"/>
            <a:ext cx="6422231" cy="91440"/>
          </a:xfrm>
          <a:prstGeom prst="roundRect">
            <a:avLst>
              <a:gd name="adj" fmla="val 91163"/>
            </a:avLst>
          </a:prstGeom>
          <a:solidFill>
            <a:srgbClr val="0E4EA5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1" name="Shape 8"/>
          <p:cNvSpPr/>
          <p:nvPr/>
        </p:nvSpPr>
        <p:spPr>
          <a:xfrm>
            <a:off x="10327838" y="2333149"/>
            <a:ext cx="595313" cy="595313"/>
          </a:xfrm>
          <a:prstGeom prst="roundRect">
            <a:avLst>
              <a:gd name="adj" fmla="val 153600"/>
            </a:avLst>
          </a:prstGeom>
          <a:solidFill>
            <a:srgbClr val="0E4EA5"/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12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06432" y="2481977"/>
            <a:ext cx="238125" cy="297656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7635597" y="3126938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383838"/>
                </a:solidFill>
                <a:latin typeface="Nanum Gothic Bold" pitchFamily="34" charset="0"/>
                <a:ea typeface="Nanum Gothic Bold" pitchFamily="34" charset="-122"/>
                <a:cs typeface="Nanum Gothic Bold" pitchFamily="34" charset="-120"/>
              </a:rPr>
              <a:t>TXT 파일</a:t>
            </a:r>
            <a:endParaRPr lang="en-US" sz="1950" dirty="0"/>
          </a:p>
        </p:txBody>
      </p:sp>
      <p:sp>
        <p:nvSpPr>
          <p:cNvPr id="14" name="Text 10"/>
          <p:cNvSpPr/>
          <p:nvPr/>
        </p:nvSpPr>
        <p:spPr>
          <a:xfrm>
            <a:off x="7635597" y="3556159"/>
            <a:ext cx="597979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383838"/>
                </a:solidFill>
                <a:latin typeface="Nanum Gothic Bold" pitchFamily="34" charset="0"/>
                <a:ea typeface="Nanum Gothic Bold" pitchFamily="34" charset="-122"/>
                <a:cs typeface="Nanum Gothic Bold" pitchFamily="34" charset="-120"/>
              </a:rPr>
              <a:t>기본 텍스트 리더로 간편하게 로드 가능</a:t>
            </a:r>
            <a:endParaRPr lang="en-US" sz="1550" dirty="0"/>
          </a:p>
        </p:txBody>
      </p:sp>
      <p:sp>
        <p:nvSpPr>
          <p:cNvPr id="15" name="Shape 11"/>
          <p:cNvSpPr/>
          <p:nvPr/>
        </p:nvSpPr>
        <p:spPr>
          <a:xfrm>
            <a:off x="793790" y="4590931"/>
            <a:ext cx="6422231" cy="1464112"/>
          </a:xfrm>
          <a:prstGeom prst="roundRect">
            <a:avLst>
              <a:gd name="adj" fmla="val 7495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6" name="Shape 12"/>
          <p:cNvSpPr/>
          <p:nvPr/>
        </p:nvSpPr>
        <p:spPr>
          <a:xfrm>
            <a:off x="793790" y="4568071"/>
            <a:ext cx="6422231" cy="91440"/>
          </a:xfrm>
          <a:prstGeom prst="roundRect">
            <a:avLst>
              <a:gd name="adj" fmla="val 91163"/>
            </a:avLst>
          </a:prstGeom>
          <a:solidFill>
            <a:srgbClr val="0E4EA5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7" name="Shape 13"/>
          <p:cNvSpPr/>
          <p:nvPr/>
        </p:nvSpPr>
        <p:spPr>
          <a:xfrm>
            <a:off x="3707249" y="4293275"/>
            <a:ext cx="595313" cy="595313"/>
          </a:xfrm>
          <a:prstGeom prst="roundRect">
            <a:avLst>
              <a:gd name="adj" fmla="val 153600"/>
            </a:avLst>
          </a:prstGeom>
          <a:solidFill>
            <a:srgbClr val="0E4EA5"/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1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85843" y="4442103"/>
            <a:ext cx="238125" cy="297656"/>
          </a:xfrm>
          <a:prstGeom prst="rect">
            <a:avLst/>
          </a:prstGeom>
        </p:spPr>
      </p:pic>
      <p:sp>
        <p:nvSpPr>
          <p:cNvPr id="19" name="Text 14"/>
          <p:cNvSpPr/>
          <p:nvPr/>
        </p:nvSpPr>
        <p:spPr>
          <a:xfrm>
            <a:off x="1015008" y="5087064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383838"/>
                </a:solidFill>
                <a:latin typeface="Nanum Gothic Bold" pitchFamily="34" charset="0"/>
                <a:ea typeface="Nanum Gothic Bold" pitchFamily="34" charset="-122"/>
                <a:cs typeface="Nanum Gothic Bold" pitchFamily="34" charset="-120"/>
              </a:rPr>
              <a:t>CSV 데이터</a:t>
            </a:r>
            <a:endParaRPr lang="en-US" sz="1950" dirty="0"/>
          </a:p>
        </p:txBody>
      </p:sp>
      <p:sp>
        <p:nvSpPr>
          <p:cNvPr id="20" name="Text 15"/>
          <p:cNvSpPr/>
          <p:nvPr/>
        </p:nvSpPr>
        <p:spPr>
          <a:xfrm>
            <a:off x="1015008" y="5516285"/>
            <a:ext cx="597979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383838"/>
                </a:solidFill>
                <a:latin typeface="Nanum Gothic Bold" pitchFamily="34" charset="0"/>
                <a:ea typeface="Nanum Gothic Bold" pitchFamily="34" charset="-122"/>
                <a:cs typeface="Nanum Gothic Bold" pitchFamily="34" charset="-120"/>
              </a:rPr>
              <a:t>표 형식 데이터 처리를 위한 특수 리더 제공</a:t>
            </a:r>
            <a:endParaRPr lang="en-US" sz="1550" dirty="0"/>
          </a:p>
        </p:txBody>
      </p:sp>
      <p:sp>
        <p:nvSpPr>
          <p:cNvPr id="21" name="Shape 16"/>
          <p:cNvSpPr/>
          <p:nvPr/>
        </p:nvSpPr>
        <p:spPr>
          <a:xfrm>
            <a:off x="7414379" y="4590931"/>
            <a:ext cx="6422231" cy="1464112"/>
          </a:xfrm>
          <a:prstGeom prst="roundRect">
            <a:avLst>
              <a:gd name="adj" fmla="val 7495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22" name="Shape 17"/>
          <p:cNvSpPr/>
          <p:nvPr/>
        </p:nvSpPr>
        <p:spPr>
          <a:xfrm>
            <a:off x="7414379" y="4568071"/>
            <a:ext cx="6422231" cy="91440"/>
          </a:xfrm>
          <a:prstGeom prst="roundRect">
            <a:avLst>
              <a:gd name="adj" fmla="val 91163"/>
            </a:avLst>
          </a:prstGeom>
          <a:solidFill>
            <a:srgbClr val="0E4EA5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23" name="Shape 18"/>
          <p:cNvSpPr/>
          <p:nvPr/>
        </p:nvSpPr>
        <p:spPr>
          <a:xfrm>
            <a:off x="10327838" y="4293275"/>
            <a:ext cx="595313" cy="595313"/>
          </a:xfrm>
          <a:prstGeom prst="roundRect">
            <a:avLst>
              <a:gd name="adj" fmla="val 153600"/>
            </a:avLst>
          </a:prstGeom>
          <a:solidFill>
            <a:srgbClr val="0E4EA5"/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24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06432" y="4442103"/>
            <a:ext cx="238125" cy="297656"/>
          </a:xfrm>
          <a:prstGeom prst="rect">
            <a:avLst/>
          </a:prstGeom>
        </p:spPr>
      </p:pic>
      <p:sp>
        <p:nvSpPr>
          <p:cNvPr id="25" name="Text 19"/>
          <p:cNvSpPr/>
          <p:nvPr/>
        </p:nvSpPr>
        <p:spPr>
          <a:xfrm>
            <a:off x="7635597" y="5087064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383838"/>
                </a:solidFill>
                <a:latin typeface="Nanum Gothic Bold" pitchFamily="34" charset="0"/>
                <a:ea typeface="Nanum Gothic Bold" pitchFamily="34" charset="-122"/>
                <a:cs typeface="Nanum Gothic Bold" pitchFamily="34" charset="-120"/>
              </a:rPr>
              <a:t>HWP 문서</a:t>
            </a:r>
            <a:endParaRPr lang="en-US" sz="1950" dirty="0"/>
          </a:p>
        </p:txBody>
      </p:sp>
      <p:sp>
        <p:nvSpPr>
          <p:cNvPr id="26" name="Text 20"/>
          <p:cNvSpPr/>
          <p:nvPr/>
        </p:nvSpPr>
        <p:spPr>
          <a:xfrm>
            <a:off x="7635597" y="5516285"/>
            <a:ext cx="597979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383838"/>
                </a:solidFill>
                <a:latin typeface="Nanum Gothic Bold" pitchFamily="34" charset="0"/>
                <a:ea typeface="Nanum Gothic Bold" pitchFamily="34" charset="-122"/>
                <a:cs typeface="Nanum Gothic Bold" pitchFamily="34" charset="-120"/>
              </a:rPr>
              <a:t>한글 문서는 확장 리더 설치 필요 (pyhwp 등)</a:t>
            </a:r>
            <a:endParaRPr lang="en-US" sz="1550" dirty="0"/>
          </a:p>
        </p:txBody>
      </p:sp>
      <p:sp>
        <p:nvSpPr>
          <p:cNvPr id="27" name="Text 21"/>
          <p:cNvSpPr/>
          <p:nvPr/>
        </p:nvSpPr>
        <p:spPr>
          <a:xfrm>
            <a:off x="793790" y="6278285"/>
            <a:ext cx="130428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383838"/>
                </a:solidFill>
                <a:latin typeface="Nanum Gothic Bold" pitchFamily="34" charset="0"/>
                <a:ea typeface="Nanum Gothic Bold" pitchFamily="34" charset="-122"/>
                <a:cs typeface="Nanum Gothic Bold" pitchFamily="34" charset="-120"/>
              </a:rPr>
              <a:t>LlamaIndex는 다양한 문서 형식을 지원하며, SimpleDirectoryReader를 통해 폴더 내 여러 문서를 한 번에 로드할 수 있습니다. </a:t>
            </a:r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b="1" dirty="0" err="1">
                <a:solidFill>
                  <a:srgbClr val="383838"/>
                </a:solidFill>
                <a:latin typeface="Nanum Gothic Bold" pitchFamily="34" charset="0"/>
                <a:ea typeface="Nanum Gothic Bold" pitchFamily="34" charset="-122"/>
                <a:cs typeface="Nanum Gothic Bold" pitchFamily="34" charset="-120"/>
              </a:rPr>
              <a:t>한글</a:t>
            </a:r>
            <a:r>
              <a:rPr lang="en-US" sz="1550" b="1" dirty="0">
                <a:solidFill>
                  <a:srgbClr val="383838"/>
                </a:solidFill>
                <a:latin typeface="Nanum Gothic Bold" pitchFamily="34" charset="0"/>
                <a:ea typeface="Nanum Gothic Bold" pitchFamily="34" charset="-122"/>
                <a:cs typeface="Nanum Gothic Bold" pitchFamily="34" charset="-120"/>
              </a:rPr>
              <a:t> 문서(HWP)의 경우 별도 확장 리더가 필요하며, 이미지가 포함된 문서는 OCR 기능을 활용할 수 있습니다.</a:t>
            </a:r>
            <a:endParaRPr lang="en-US" sz="15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92260"/>
            <a:ext cx="496181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0000"/>
                </a:solidFill>
                <a:latin typeface="Nanum Gothic Bold" pitchFamily="34" charset="0"/>
                <a:ea typeface="Nanum Gothic Bold" pitchFamily="34" charset="-122"/>
                <a:cs typeface="Nanum Gothic Bold" pitchFamily="34" charset="-120"/>
              </a:rPr>
              <a:t>노드와 분할 전략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3008352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Nanum Gothic Bold" pitchFamily="34" charset="0"/>
                <a:ea typeface="Nanum Gothic Bold" pitchFamily="34" charset="-122"/>
                <a:cs typeface="Nanum Gothic Bold" pitchFamily="34" charset="-120"/>
              </a:rPr>
              <a:t>분할 전략의 중요성</a:t>
            </a:r>
            <a:endParaRPr lang="en-US" sz="1950" dirty="0"/>
          </a:p>
        </p:txBody>
      </p:sp>
      <p:sp>
        <p:nvSpPr>
          <p:cNvPr id="4" name="Text 2"/>
          <p:cNvSpPr/>
          <p:nvPr/>
        </p:nvSpPr>
        <p:spPr>
          <a:xfrm>
            <a:off x="793790" y="3516868"/>
            <a:ext cx="6279356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383838"/>
                </a:solidFill>
                <a:latin typeface="Nanum Gothic Bold" pitchFamily="34" charset="0"/>
                <a:ea typeface="Nanum Gothic Bold" pitchFamily="34" charset="-122"/>
                <a:cs typeface="Nanum Gothic Bold" pitchFamily="34" charset="-120"/>
              </a:rPr>
              <a:t>문서를 어떻게 나누느냐에 따라 검색 정확도와 응답 </a:t>
            </a:r>
            <a:r>
              <a:rPr lang="en-US" sz="1550" b="1" dirty="0" err="1">
                <a:solidFill>
                  <a:srgbClr val="383838"/>
                </a:solidFill>
                <a:latin typeface="Nanum Gothic Bold" pitchFamily="34" charset="0"/>
                <a:ea typeface="Nanum Gothic Bold" pitchFamily="34" charset="-122"/>
                <a:cs typeface="Nanum Gothic Bold" pitchFamily="34" charset="-120"/>
              </a:rPr>
              <a:t>품질이</a:t>
            </a:r>
            <a:r>
              <a:rPr lang="en-US" sz="1550" b="1" dirty="0">
                <a:solidFill>
                  <a:srgbClr val="383838"/>
                </a:solidFill>
                <a:latin typeface="Nanum Gothic Bold" pitchFamily="34" charset="0"/>
                <a:ea typeface="Nanum Gothic Bold" pitchFamily="34" charset="-122"/>
                <a:cs typeface="Nanum Gothic Bold" pitchFamily="34" charset="-120"/>
              </a:rPr>
              <a:t> </a:t>
            </a:r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b="1" dirty="0" err="1">
                <a:solidFill>
                  <a:srgbClr val="383838"/>
                </a:solidFill>
                <a:latin typeface="Nanum Gothic Bold" pitchFamily="34" charset="0"/>
                <a:ea typeface="Nanum Gothic Bold" pitchFamily="34" charset="-122"/>
                <a:cs typeface="Nanum Gothic Bold" pitchFamily="34" charset="-120"/>
              </a:rPr>
              <a:t>크게</a:t>
            </a:r>
            <a:r>
              <a:rPr lang="en-US" sz="1550" b="1" dirty="0">
                <a:solidFill>
                  <a:srgbClr val="383838"/>
                </a:solidFill>
                <a:latin typeface="Nanum Gothic Bold" pitchFamily="34" charset="0"/>
                <a:ea typeface="Nanum Gothic Bold" pitchFamily="34" charset="-122"/>
                <a:cs typeface="Nanum Gothic Bold" pitchFamily="34" charset="-120"/>
              </a:rPr>
              <a:t> 달라집니다. </a:t>
            </a:r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b="1" dirty="0" err="1">
                <a:solidFill>
                  <a:srgbClr val="383838"/>
                </a:solidFill>
                <a:latin typeface="Nanum Gothic Bold" pitchFamily="34" charset="0"/>
                <a:ea typeface="Nanum Gothic Bold" pitchFamily="34" charset="-122"/>
                <a:cs typeface="Nanum Gothic Bold" pitchFamily="34" charset="-120"/>
              </a:rPr>
              <a:t>적절한</a:t>
            </a:r>
            <a:r>
              <a:rPr lang="en-US" sz="1550" b="1" dirty="0">
                <a:solidFill>
                  <a:srgbClr val="383838"/>
                </a:solidFill>
                <a:latin typeface="Nanum Gothic Bold" pitchFamily="34" charset="0"/>
                <a:ea typeface="Nanum Gothic Bold" pitchFamily="34" charset="-122"/>
                <a:cs typeface="Nanum Gothic Bold" pitchFamily="34" charset="-120"/>
              </a:rPr>
              <a:t> 분할은 관련 정보를 정확히 검색하고 맥락을 유지하는 데 </a:t>
            </a:r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b="1" dirty="0" err="1">
                <a:solidFill>
                  <a:srgbClr val="383838"/>
                </a:solidFill>
                <a:latin typeface="Nanum Gothic Bold" pitchFamily="34" charset="0"/>
                <a:ea typeface="Nanum Gothic Bold" pitchFamily="34" charset="-122"/>
                <a:cs typeface="Nanum Gothic Bold" pitchFamily="34" charset="-120"/>
              </a:rPr>
              <a:t>필수적입니다</a:t>
            </a:r>
            <a:r>
              <a:rPr lang="en-US" sz="1550" b="1" dirty="0">
                <a:solidFill>
                  <a:srgbClr val="383838"/>
                </a:solidFill>
                <a:latin typeface="Nanum Gothic Bold" pitchFamily="34" charset="0"/>
                <a:ea typeface="Nanum Gothic Bold" pitchFamily="34" charset="-122"/>
                <a:cs typeface="Nanum Gothic Bold" pitchFamily="34" charset="-120"/>
              </a:rPr>
              <a:t>.</a:t>
            </a:r>
            <a:endParaRPr lang="en-US" sz="1550" dirty="0"/>
          </a:p>
        </p:txBody>
      </p:sp>
      <p:sp>
        <p:nvSpPr>
          <p:cNvPr id="5" name="Text 3"/>
          <p:cNvSpPr/>
          <p:nvPr/>
        </p:nvSpPr>
        <p:spPr>
          <a:xfrm>
            <a:off x="793790" y="5261233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Nanum Gothic Bold" pitchFamily="34" charset="0"/>
                <a:ea typeface="Nanum Gothic Bold" pitchFamily="34" charset="-122"/>
                <a:cs typeface="Nanum Gothic Bold" pitchFamily="34" charset="-120"/>
              </a:rPr>
              <a:t>주요 분할 전략</a:t>
            </a:r>
            <a:endParaRPr lang="en-US" sz="1950" dirty="0"/>
          </a:p>
        </p:txBody>
      </p:sp>
      <p:sp>
        <p:nvSpPr>
          <p:cNvPr id="6" name="Text 4"/>
          <p:cNvSpPr/>
          <p:nvPr/>
        </p:nvSpPr>
        <p:spPr>
          <a:xfrm>
            <a:off x="793790" y="5769749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383838"/>
                </a:solidFill>
                <a:latin typeface="Nanum Gothic Bold" pitchFamily="34" charset="0"/>
                <a:ea typeface="Nanum Gothic Bold" pitchFamily="34" charset="-122"/>
                <a:cs typeface="Nanum Gothic Bold" pitchFamily="34" charset="-120"/>
              </a:rPr>
              <a:t>토큰 단위: 고정 토큰 수로 분할 (예: 512 토큰)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793790" y="6156702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383838"/>
                </a:solidFill>
                <a:latin typeface="Nanum Gothic Bold" pitchFamily="34" charset="0"/>
                <a:ea typeface="Nanum Gothic Bold" pitchFamily="34" charset="-122"/>
                <a:cs typeface="Nanum Gothic Bold" pitchFamily="34" charset="-120"/>
              </a:rPr>
              <a:t>문장 단위: 문장 경계로 분할</a:t>
            </a:r>
            <a:endParaRPr lang="en-US" sz="1550" dirty="0"/>
          </a:p>
        </p:txBody>
      </p:sp>
      <p:sp>
        <p:nvSpPr>
          <p:cNvPr id="8" name="Text 6"/>
          <p:cNvSpPr/>
          <p:nvPr/>
        </p:nvSpPr>
        <p:spPr>
          <a:xfrm>
            <a:off x="793790" y="6543656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383838"/>
                </a:solidFill>
                <a:latin typeface="Nanum Gothic Bold" pitchFamily="34" charset="0"/>
                <a:ea typeface="Nanum Gothic Bold" pitchFamily="34" charset="-122"/>
                <a:cs typeface="Nanum Gothic Bold" pitchFamily="34" charset="-120"/>
              </a:rPr>
              <a:t>의미 단위: 의미적 연관성에 따라 분할</a:t>
            </a:r>
            <a:endParaRPr lang="en-US" sz="1550" dirty="0"/>
          </a:p>
        </p:txBody>
      </p:sp>
      <p:sp>
        <p:nvSpPr>
          <p:cNvPr id="9" name="Text 7"/>
          <p:cNvSpPr/>
          <p:nvPr/>
        </p:nvSpPr>
        <p:spPr>
          <a:xfrm>
            <a:off x="7564874" y="3008352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Nanum Gothic Bold" pitchFamily="34" charset="0"/>
                <a:ea typeface="Nanum Gothic Bold" pitchFamily="34" charset="-122"/>
                <a:cs typeface="Nanum Gothic Bold" pitchFamily="34" charset="-120"/>
              </a:rPr>
              <a:t>분할 전략 비교</a:t>
            </a:r>
            <a:endParaRPr lang="en-US" sz="1950" dirty="0"/>
          </a:p>
        </p:txBody>
      </p:sp>
      <p:sp>
        <p:nvSpPr>
          <p:cNvPr id="10" name="Shape 8"/>
          <p:cNvSpPr/>
          <p:nvPr/>
        </p:nvSpPr>
        <p:spPr>
          <a:xfrm>
            <a:off x="7564874" y="3541752"/>
            <a:ext cx="6279356" cy="2298859"/>
          </a:xfrm>
          <a:prstGeom prst="roundRect">
            <a:avLst>
              <a:gd name="adj" fmla="val 3626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1" name="Shape 9"/>
          <p:cNvSpPr/>
          <p:nvPr/>
        </p:nvSpPr>
        <p:spPr>
          <a:xfrm>
            <a:off x="7572494" y="3549372"/>
            <a:ext cx="6263402" cy="57090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pPr algn="ctr"/>
            <a:endParaRPr lang="ko-KR" altLang="en-US" dirty="0"/>
          </a:p>
        </p:txBody>
      </p:sp>
      <p:sp>
        <p:nvSpPr>
          <p:cNvPr id="12" name="Text 10"/>
          <p:cNvSpPr/>
          <p:nvPr/>
        </p:nvSpPr>
        <p:spPr>
          <a:xfrm>
            <a:off x="7771686" y="3676055"/>
            <a:ext cx="1686997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383838"/>
                </a:solidFill>
                <a:latin typeface="Nanum Gothic Bold" pitchFamily="34" charset="0"/>
                <a:ea typeface="Nanum Gothic Bold" pitchFamily="34" charset="-122"/>
                <a:cs typeface="Nanum Gothic Bold" pitchFamily="34" charset="-120"/>
              </a:rPr>
              <a:t>전략</a:t>
            </a:r>
            <a:endParaRPr lang="en-US" sz="1550" dirty="0"/>
          </a:p>
        </p:txBody>
      </p:sp>
      <p:sp>
        <p:nvSpPr>
          <p:cNvPr id="13" name="Text 11"/>
          <p:cNvSpPr/>
          <p:nvPr/>
        </p:nvSpPr>
        <p:spPr>
          <a:xfrm>
            <a:off x="9863018" y="3676055"/>
            <a:ext cx="1683187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383838"/>
                </a:solidFill>
                <a:latin typeface="Nanum Gothic Bold" pitchFamily="34" charset="0"/>
                <a:ea typeface="Nanum Gothic Bold" pitchFamily="34" charset="-122"/>
                <a:cs typeface="Nanum Gothic Bold" pitchFamily="34" charset="-120"/>
              </a:rPr>
              <a:t>장점</a:t>
            </a:r>
            <a:endParaRPr lang="en-US" sz="1550" dirty="0"/>
          </a:p>
        </p:txBody>
      </p:sp>
      <p:sp>
        <p:nvSpPr>
          <p:cNvPr id="14" name="Text 12"/>
          <p:cNvSpPr/>
          <p:nvPr/>
        </p:nvSpPr>
        <p:spPr>
          <a:xfrm>
            <a:off x="11950541" y="3676055"/>
            <a:ext cx="1686997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383838"/>
                </a:solidFill>
                <a:latin typeface="Nanum Gothic Bold" pitchFamily="34" charset="0"/>
                <a:ea typeface="Nanum Gothic Bold" pitchFamily="34" charset="-122"/>
                <a:cs typeface="Nanum Gothic Bold" pitchFamily="34" charset="-120"/>
              </a:rPr>
              <a:t>단점</a:t>
            </a:r>
            <a:endParaRPr lang="en-US" sz="1550" dirty="0"/>
          </a:p>
        </p:txBody>
      </p:sp>
      <p:sp>
        <p:nvSpPr>
          <p:cNvPr id="15" name="Shape 13"/>
          <p:cNvSpPr/>
          <p:nvPr/>
        </p:nvSpPr>
        <p:spPr>
          <a:xfrm>
            <a:off x="7572494" y="4120277"/>
            <a:ext cx="6263402" cy="570905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6" name="Text 14"/>
          <p:cNvSpPr/>
          <p:nvPr/>
        </p:nvSpPr>
        <p:spPr>
          <a:xfrm>
            <a:off x="7771686" y="4246959"/>
            <a:ext cx="1686997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383838"/>
                </a:solidFill>
                <a:latin typeface="Nanum Gothic Bold" pitchFamily="34" charset="0"/>
                <a:ea typeface="Nanum Gothic Bold" pitchFamily="34" charset="-122"/>
                <a:cs typeface="Nanum Gothic Bold" pitchFamily="34" charset="-120"/>
              </a:rPr>
              <a:t>토큰 단위</a:t>
            </a:r>
            <a:endParaRPr lang="en-US" sz="1550" dirty="0"/>
          </a:p>
        </p:txBody>
      </p:sp>
      <p:sp>
        <p:nvSpPr>
          <p:cNvPr id="17" name="Text 15"/>
          <p:cNvSpPr/>
          <p:nvPr/>
        </p:nvSpPr>
        <p:spPr>
          <a:xfrm>
            <a:off x="9863018" y="4246959"/>
            <a:ext cx="1683187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383838"/>
                </a:solidFill>
                <a:latin typeface="Nanum Gothic Bold" pitchFamily="34" charset="0"/>
                <a:ea typeface="Nanum Gothic Bold" pitchFamily="34" charset="-122"/>
                <a:cs typeface="Nanum Gothic Bold" pitchFamily="34" charset="-120"/>
              </a:rPr>
              <a:t>구현 간단</a:t>
            </a:r>
            <a:endParaRPr lang="en-US" sz="1550" dirty="0"/>
          </a:p>
        </p:txBody>
      </p:sp>
      <p:sp>
        <p:nvSpPr>
          <p:cNvPr id="18" name="Text 16"/>
          <p:cNvSpPr/>
          <p:nvPr/>
        </p:nvSpPr>
        <p:spPr>
          <a:xfrm>
            <a:off x="11950541" y="4246959"/>
            <a:ext cx="1686997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383838"/>
                </a:solidFill>
                <a:latin typeface="Nanum Gothic Bold" pitchFamily="34" charset="0"/>
                <a:ea typeface="Nanum Gothic Bold" pitchFamily="34" charset="-122"/>
                <a:cs typeface="Nanum Gothic Bold" pitchFamily="34" charset="-120"/>
              </a:rPr>
              <a:t>맥락 손실 가능</a:t>
            </a:r>
            <a:endParaRPr lang="en-US" sz="1550" dirty="0"/>
          </a:p>
        </p:txBody>
      </p:sp>
      <p:sp>
        <p:nvSpPr>
          <p:cNvPr id="19" name="Shape 17"/>
          <p:cNvSpPr/>
          <p:nvPr/>
        </p:nvSpPr>
        <p:spPr>
          <a:xfrm>
            <a:off x="7572494" y="4691182"/>
            <a:ext cx="6263402" cy="57090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20" name="Text 18"/>
          <p:cNvSpPr/>
          <p:nvPr/>
        </p:nvSpPr>
        <p:spPr>
          <a:xfrm>
            <a:off x="7771686" y="4817864"/>
            <a:ext cx="1686997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383838"/>
                </a:solidFill>
                <a:latin typeface="Nanum Gothic Bold" pitchFamily="34" charset="0"/>
                <a:ea typeface="Nanum Gothic Bold" pitchFamily="34" charset="-122"/>
                <a:cs typeface="Nanum Gothic Bold" pitchFamily="34" charset="-120"/>
              </a:rPr>
              <a:t>문장 단위</a:t>
            </a:r>
            <a:endParaRPr lang="en-US" sz="1550" dirty="0"/>
          </a:p>
        </p:txBody>
      </p:sp>
      <p:sp>
        <p:nvSpPr>
          <p:cNvPr id="21" name="Text 19"/>
          <p:cNvSpPr/>
          <p:nvPr/>
        </p:nvSpPr>
        <p:spPr>
          <a:xfrm>
            <a:off x="9863018" y="4817864"/>
            <a:ext cx="1683187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383838"/>
                </a:solidFill>
                <a:latin typeface="Nanum Gothic Bold" pitchFamily="34" charset="0"/>
                <a:ea typeface="Nanum Gothic Bold" pitchFamily="34" charset="-122"/>
                <a:cs typeface="Nanum Gothic Bold" pitchFamily="34" charset="-120"/>
              </a:rPr>
              <a:t>자연스러운 분할</a:t>
            </a:r>
            <a:endParaRPr lang="en-US" sz="1550" dirty="0"/>
          </a:p>
        </p:txBody>
      </p:sp>
      <p:sp>
        <p:nvSpPr>
          <p:cNvPr id="22" name="Text 20"/>
          <p:cNvSpPr/>
          <p:nvPr/>
        </p:nvSpPr>
        <p:spPr>
          <a:xfrm>
            <a:off x="11950541" y="4817864"/>
            <a:ext cx="1686997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383838"/>
                </a:solidFill>
                <a:latin typeface="Nanum Gothic Bold" pitchFamily="34" charset="0"/>
                <a:ea typeface="Nanum Gothic Bold" pitchFamily="34" charset="-122"/>
                <a:cs typeface="Nanum Gothic Bold" pitchFamily="34" charset="-120"/>
              </a:rPr>
              <a:t>문장 길이 불균형</a:t>
            </a:r>
            <a:endParaRPr lang="en-US" sz="1550" dirty="0"/>
          </a:p>
        </p:txBody>
      </p:sp>
      <p:sp>
        <p:nvSpPr>
          <p:cNvPr id="23" name="Shape 21"/>
          <p:cNvSpPr/>
          <p:nvPr/>
        </p:nvSpPr>
        <p:spPr>
          <a:xfrm>
            <a:off x="7572494" y="5262086"/>
            <a:ext cx="6263402" cy="570905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24" name="Text 22"/>
          <p:cNvSpPr/>
          <p:nvPr/>
        </p:nvSpPr>
        <p:spPr>
          <a:xfrm>
            <a:off x="7771686" y="5388769"/>
            <a:ext cx="1686997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383838"/>
                </a:solidFill>
                <a:latin typeface="Nanum Gothic Bold" pitchFamily="34" charset="0"/>
                <a:ea typeface="Nanum Gothic Bold" pitchFamily="34" charset="-122"/>
                <a:cs typeface="Nanum Gothic Bold" pitchFamily="34" charset="-120"/>
              </a:rPr>
              <a:t>의미 단위</a:t>
            </a:r>
            <a:endParaRPr lang="en-US" sz="1550" dirty="0"/>
          </a:p>
        </p:txBody>
      </p:sp>
      <p:sp>
        <p:nvSpPr>
          <p:cNvPr id="25" name="Text 23"/>
          <p:cNvSpPr/>
          <p:nvPr/>
        </p:nvSpPr>
        <p:spPr>
          <a:xfrm>
            <a:off x="9863018" y="5388769"/>
            <a:ext cx="1683187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383838"/>
                </a:solidFill>
                <a:latin typeface="Nanum Gothic Bold" pitchFamily="34" charset="0"/>
                <a:ea typeface="Nanum Gothic Bold" pitchFamily="34" charset="-122"/>
                <a:cs typeface="Nanum Gothic Bold" pitchFamily="34" charset="-120"/>
              </a:rPr>
              <a:t>맥락 유지 우수</a:t>
            </a:r>
            <a:endParaRPr lang="en-US" sz="1550" dirty="0"/>
          </a:p>
        </p:txBody>
      </p:sp>
      <p:sp>
        <p:nvSpPr>
          <p:cNvPr id="26" name="Text 24"/>
          <p:cNvSpPr/>
          <p:nvPr/>
        </p:nvSpPr>
        <p:spPr>
          <a:xfrm>
            <a:off x="11950541" y="5388769"/>
            <a:ext cx="1686997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383838"/>
                </a:solidFill>
                <a:latin typeface="Nanum Gothic Bold" pitchFamily="34" charset="0"/>
                <a:ea typeface="Nanum Gothic Bold" pitchFamily="34" charset="-122"/>
                <a:cs typeface="Nanum Gothic Bold" pitchFamily="34" charset="-120"/>
              </a:rPr>
              <a:t>구현 복잡</a:t>
            </a:r>
            <a:endParaRPr lang="en-US" sz="15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</TotalTime>
  <Words>1892</Words>
  <Application>Microsoft Office PowerPoint</Application>
  <PresentationFormat>사용자 지정</PresentationFormat>
  <Paragraphs>320</Paragraphs>
  <Slides>28</Slides>
  <Notes>27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4" baseType="lpstr">
      <vt:lpstr>Arial</vt:lpstr>
      <vt:lpstr>Consolas Bold</vt:lpstr>
      <vt:lpstr>Consolas</vt:lpstr>
      <vt:lpstr>Nanum Gothic Bold</vt:lpstr>
      <vt:lpstr>나눔고딕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양진욱(신학과-M.T.S.)</cp:lastModifiedBy>
  <cp:revision>4</cp:revision>
  <dcterms:created xsi:type="dcterms:W3CDTF">2025-09-03T17:36:21Z</dcterms:created>
  <dcterms:modified xsi:type="dcterms:W3CDTF">2025-09-09T01:35:01Z</dcterms:modified>
</cp:coreProperties>
</file>